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media/image14.gif" ContentType="image/gif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Livestock Density/ha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0"/>
                <c:pt idx="0">
                  <c:v>New Zealand</c:v>
                </c:pt>
                <c:pt idx="1">
                  <c:v>Senegal</c:v>
                </c:pt>
                <c:pt idx="2">
                  <c:v>India</c:v>
                </c:pt>
                <c:pt idx="3">
                  <c:v>Brazil</c:v>
                </c:pt>
                <c:pt idx="4">
                  <c:v>United Kingdom</c:v>
                </c:pt>
                <c:pt idx="5">
                  <c:v>United States of America</c:v>
                </c:pt>
                <c:pt idx="6">
                  <c:v>China, mainland</c:v>
                </c:pt>
                <c:pt idx="7">
                  <c:v>Costa Rica</c:v>
                </c:pt>
                <c:pt idx="8">
                  <c:v>France</c:v>
                </c:pt>
                <c:pt idx="9">
                  <c:v>Germany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0"/>
                <c:pt idx="0">
                  <c:v>0.84</c:v>
                </c:pt>
                <c:pt idx="1">
                  <c:v>0.2</c:v>
                </c:pt>
                <c:pt idx="2">
                  <c:v>0.52</c:v>
                </c:pt>
                <c:pt idx="3">
                  <c:v>0.53</c:v>
                </c:pt>
                <c:pt idx="4">
                  <c:v>0.51</c:v>
                </c:pt>
                <c:pt idx="5">
                  <c:v>0.22</c:v>
                </c:pt>
                <c:pt idx="6">
                  <c:v>0.14</c:v>
                </c:pt>
                <c:pt idx="7">
                  <c:v>0.5</c:v>
                </c:pt>
                <c:pt idx="8">
                  <c:v>0.6</c:v>
                </c:pt>
                <c:pt idx="9">
                  <c:v>0.69</c:v>
                </c:pt>
              </c:numCache>
            </c:numRef>
          </c:val>
        </c:ser>
        <c:gapWidth val="100"/>
        <c:overlap val="0"/>
        <c:axId val="74335211"/>
        <c:axId val="1915127"/>
      </c:barChart>
      <c:catAx>
        <c:axId val="74335211"/>
        <c:scaling>
          <c:orientation val="minMax"/>
        </c:scaling>
        <c:delete val="0"/>
        <c:axPos val="b"/>
        <c:numFmt formatCode="DD/MM/YYYY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latin typeface="Arial"/>
              </a:defRPr>
            </a:pPr>
          </a:p>
        </c:txPr>
        <c:crossAx val="1915127"/>
        <c:crosses val="autoZero"/>
        <c:auto val="1"/>
        <c:lblAlgn val="ctr"/>
        <c:lblOffset val="100"/>
      </c:catAx>
      <c:valAx>
        <c:axId val="1915127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latin typeface="Arial"/>
              </a:defRPr>
            </a:pPr>
          </a:p>
        </c:txPr>
        <c:crossAx val="74335211"/>
        <c:crosses val="autoZero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167A6A5-B1E9-405E-BAC9-0FF9842784D1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840" cy="452520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Advantages : system produces food cheaper and in a lot of quantity !</a:t>
            </a:r>
            <a:endParaRPr b="0" lang="fr-FR" sz="2000" spc="-1" strike="noStrike"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Disadvantages : system needs a lot of input and energy to work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040" cy="452340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Fertilizer : </a:t>
            </a:r>
            <a:endParaRPr b="0" lang="fr-FR" sz="2000" spc="-1" strike="noStrike"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Nitrogen : 1913, Haber-Bosch process</a:t>
            </a:r>
            <a:endParaRPr b="0" lang="fr-FR" sz="2000" spc="-1" strike="noStrike"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Potassium : from the nature</a:t>
            </a:r>
            <a:endParaRPr b="0" lang="fr-FR" sz="2000" spc="-1" strike="noStrike"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Phosphorus : 1867 from phosphorus rock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A lot of men died during WWII : need a lot of food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New technologies : to have a global approach on field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480" cy="45248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Why intensive farming : </a:t>
            </a:r>
            <a:endParaRPr b="0" lang="fr-FR" sz="2000" spc="-1" strike="noStrike"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Advantages : High-yield farming</a:t>
            </a:r>
            <a:endParaRPr b="0" lang="fr-FR" sz="2000" spc="-1" strike="noStrike"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Disavantages : Fertilizers (NPK), pesticides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480" cy="45248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Have a look on the paper</a:t>
            </a:r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480" cy="45248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Explain the problems in New Zealand</a:t>
            </a:r>
            <a:endParaRPr b="0" lang="fr-FR" sz="2000" spc="-1" strike="noStrike"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For the graph, have a look on the paper</a:t>
            </a:r>
            <a:endParaRPr b="0" lang="fr-FR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231120" y="243720"/>
            <a:ext cx="11720880" cy="63741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231120" y="243720"/>
            <a:ext cx="11720880" cy="6374160"/>
          </a:xfrm>
          <a:prstGeom prst="rect">
            <a:avLst/>
          </a:prstGeom>
          <a:solidFill>
            <a:srgbClr val="a6b727"/>
          </a:solidFill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Line 3"/>
          <p:cNvSpPr/>
          <p:nvPr/>
        </p:nvSpPr>
        <p:spPr>
          <a:xfrm>
            <a:off x="1978560" y="3733560"/>
            <a:ext cx="8229600" cy="3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231120" y="243720"/>
            <a:ext cx="11720880" cy="63741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31120" y="243720"/>
            <a:ext cx="11720880" cy="63741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gif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www.britannica.com/topic/intensive-agriculture" TargetMode="External"/><Relationship Id="rId2" Type="http://schemas.openxmlformats.org/officeDocument/2006/relationships/hyperlink" Target="http://www.fao.org/" TargetMode="External"/><Relationship Id="rId3" Type="http://schemas.openxmlformats.org/officeDocument/2006/relationships/hyperlink" Target="http://www.fao.org/faostat/en/#data" TargetMode="External"/><Relationship Id="rId4" Type="http://schemas.openxmlformats.org/officeDocument/2006/relationships/hyperlink" Target="http://www.farmmanagement.pro/advantages-and-disadvantages-of-intensive-farming/" TargetMode="External"/><Relationship Id="rId5" Type="http://schemas.openxmlformats.org/officeDocument/2006/relationships/hyperlink" Target="https://www.britannica.com/topic/livestock-farming" TargetMode="External"/><Relationship Id="rId6" Type="http://schemas.openxmlformats.org/officeDocument/2006/relationships/hyperlink" Target="https://en.wikipedia.org/wiki/Intensive_farming" TargetMode="External"/><Relationship Id="rId7" Type="http://schemas.openxmlformats.org/officeDocument/2006/relationships/hyperlink" Target="http://www.everythingconnects.org/intensive-farming.html" TargetMode="External"/><Relationship Id="rId8" Type="http://schemas.openxmlformats.org/officeDocument/2006/relationships/hyperlink" Target="https://www.buzzle.com/articles/advantages-and-disadvantages-for-intensive-farming.html" TargetMode="External"/><Relationship Id="rId9" Type="http://schemas.openxmlformats.org/officeDocument/2006/relationships/hyperlink" Target="https://www.buzzle.com/articles/advantages-and-disadvantages-for-intensive-farming.html" TargetMode="External"/><Relationship Id="rId10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109880" y="882360"/>
            <a:ext cx="9963360" cy="292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85000"/>
              </a:lnSpc>
            </a:pPr>
            <a:r>
              <a:rPr b="1" lang="fr-FR" sz="7200" spc="-1" strike="noStrike" cap="all">
                <a:solidFill>
                  <a:srgbClr val="ffffff"/>
                </a:solidFill>
                <a:latin typeface="Corbel"/>
                <a:ea typeface="DejaVu Sans"/>
              </a:rPr>
              <a:t>Intensive farming</a:t>
            </a:r>
            <a:endParaRPr b="0" lang="fr-FR" sz="72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1709640" y="3869640"/>
            <a:ext cx="8764200" cy="13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b="0" lang="fr-FR" sz="2200" spc="-1" strike="noStrike">
                <a:solidFill>
                  <a:srgbClr val="ffffff"/>
                </a:solidFill>
                <a:latin typeface="Corbel"/>
                <a:ea typeface="DejaVu Sans"/>
              </a:rPr>
              <a:t>Léo LECLERRE </a:t>
            </a:r>
            <a:br/>
            <a:r>
              <a:rPr b="0" lang="fr-FR" sz="2200" spc="-1" strike="noStrike">
                <a:solidFill>
                  <a:srgbClr val="ffffff"/>
                </a:solidFill>
                <a:latin typeface="Corbel"/>
                <a:ea typeface="DejaVu Sans"/>
              </a:rPr>
              <a:t>Florian MOSNIER</a:t>
            </a:r>
            <a:endParaRPr b="0" lang="fr-FR" sz="2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1143000" y="2057400"/>
            <a:ext cx="9869400" cy="403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2"/>
          <p:cNvSpPr/>
          <p:nvPr/>
        </p:nvSpPr>
        <p:spPr>
          <a:xfrm>
            <a:off x="180720" y="6460560"/>
            <a:ext cx="272520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0883f"/>
              </a:gs>
              <a:gs pos="100000">
                <a:srgbClr val="e3873a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8" name="CustomShape 3"/>
          <p:cNvSpPr/>
          <p:nvPr/>
        </p:nvSpPr>
        <p:spPr>
          <a:xfrm>
            <a:off x="691920" y="6460560"/>
            <a:ext cx="20293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Définition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2964240" y="6460560"/>
            <a:ext cx="225144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4995a"/>
              </a:gs>
              <a:gs pos="100000">
                <a:srgbClr val="e69956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0" name="CustomShape 5"/>
          <p:cNvSpPr/>
          <p:nvPr/>
        </p:nvSpPr>
        <p:spPr>
          <a:xfrm rot="5400000">
            <a:off x="297396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0883f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1" name="CustomShape 6"/>
          <p:cNvSpPr/>
          <p:nvPr/>
        </p:nvSpPr>
        <p:spPr>
          <a:xfrm>
            <a:off x="3414960" y="646056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History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262" name="CustomShape 7"/>
          <p:cNvSpPr/>
          <p:nvPr/>
        </p:nvSpPr>
        <p:spPr>
          <a:xfrm>
            <a:off x="5343840" y="6460560"/>
            <a:ext cx="219420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9a975"/>
              </a:gs>
              <a:gs pos="100000">
                <a:srgbClr val="eba871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3" name="CustomShape 8"/>
          <p:cNvSpPr/>
          <p:nvPr/>
        </p:nvSpPr>
        <p:spPr>
          <a:xfrm rot="5400000">
            <a:off x="530784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69e63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4" name="CustomShape 9"/>
          <p:cNvSpPr/>
          <p:nvPr/>
        </p:nvSpPr>
        <p:spPr>
          <a:xfrm>
            <a:off x="5787720" y="6363720"/>
            <a:ext cx="163368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5" name="CustomShape 10"/>
          <p:cNvSpPr/>
          <p:nvPr/>
        </p:nvSpPr>
        <p:spPr>
          <a:xfrm>
            <a:off x="7601040" y="6460560"/>
            <a:ext cx="225144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f2929"/>
              </a:gs>
              <a:gs pos="100000">
                <a:srgbClr val="a40000"/>
              </a:gs>
            </a:gsLst>
            <a:lin ang="360000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6" name="CustomShape 11"/>
          <p:cNvSpPr/>
          <p:nvPr/>
        </p:nvSpPr>
        <p:spPr>
          <a:xfrm rot="5400000">
            <a:off x="758448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cb587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7" name="CustomShape 12"/>
          <p:cNvSpPr/>
          <p:nvPr/>
        </p:nvSpPr>
        <p:spPr>
          <a:xfrm>
            <a:off x="8052120" y="646056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Crops Farming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268" name="CustomShape 13"/>
          <p:cNvSpPr/>
          <p:nvPr/>
        </p:nvSpPr>
        <p:spPr>
          <a:xfrm>
            <a:off x="9936360" y="6461280"/>
            <a:ext cx="2251440" cy="421560"/>
          </a:xfrm>
          <a:prstGeom prst="roundRect">
            <a:avLst>
              <a:gd name="adj" fmla="val 5000"/>
            </a:avLst>
          </a:prstGeom>
          <a:solidFill>
            <a:srgbClr val="e9a975"/>
          </a:soli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9" name="CustomShape 14"/>
          <p:cNvSpPr/>
          <p:nvPr/>
        </p:nvSpPr>
        <p:spPr>
          <a:xfrm rot="5400000">
            <a:off x="991872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f1cbab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0" name="CustomShape 15"/>
          <p:cNvSpPr/>
          <p:nvPr/>
        </p:nvSpPr>
        <p:spPr>
          <a:xfrm>
            <a:off x="10115640" y="643140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Conclusion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271" name="CustomShape 16"/>
          <p:cNvSpPr/>
          <p:nvPr/>
        </p:nvSpPr>
        <p:spPr>
          <a:xfrm>
            <a:off x="5343480" y="6416640"/>
            <a:ext cx="207756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Livestock Farming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272" name="CustomShape 17"/>
          <p:cNvSpPr/>
          <p:nvPr/>
        </p:nvSpPr>
        <p:spPr>
          <a:xfrm>
            <a:off x="1100160" y="2054160"/>
            <a:ext cx="9871920" cy="40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High amount of pesticides and fertilizers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Massive irrigation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Genetically modified seeds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(Crop rotation)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</p:txBody>
      </p:sp>
      <p:sp>
        <p:nvSpPr>
          <p:cNvPr id="273" name="CustomShape 18"/>
          <p:cNvSpPr/>
          <p:nvPr/>
        </p:nvSpPr>
        <p:spPr>
          <a:xfrm>
            <a:off x="1143000" y="609480"/>
            <a:ext cx="9874440" cy="13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db2323"/>
                </a:solidFill>
                <a:latin typeface="Corbel"/>
                <a:ea typeface="DejaVu Sans"/>
              </a:rPr>
              <a:t>III- Intensive crop farming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274" name="Picture 2" descr=""/>
          <p:cNvPicPr/>
          <p:nvPr/>
        </p:nvPicPr>
        <p:blipFill>
          <a:blip r:embed="rId1"/>
          <a:stretch/>
        </p:blipFill>
        <p:spPr>
          <a:xfrm>
            <a:off x="911520" y="4759920"/>
            <a:ext cx="2793240" cy="1332000"/>
          </a:xfrm>
          <a:prstGeom prst="rect">
            <a:avLst/>
          </a:prstGeom>
          <a:ln>
            <a:noFill/>
          </a:ln>
        </p:spPr>
      </p:pic>
      <p:sp>
        <p:nvSpPr>
          <p:cNvPr id="275" name="CustomShape 19"/>
          <p:cNvSpPr/>
          <p:nvPr/>
        </p:nvSpPr>
        <p:spPr>
          <a:xfrm>
            <a:off x="932400" y="6099480"/>
            <a:ext cx="31687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800" spc="-1" strike="noStrike">
                <a:solidFill>
                  <a:srgbClr val="000000"/>
                </a:solidFill>
                <a:latin typeface="Arial"/>
                <a:ea typeface="DejaVu Sans"/>
              </a:rPr>
              <a:t>http://www.ourveggiegarden.com/AnPlanRotation.html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276" name="CustomShape 20"/>
          <p:cNvSpPr/>
          <p:nvPr/>
        </p:nvSpPr>
        <p:spPr>
          <a:xfrm>
            <a:off x="6600960" y="5684400"/>
            <a:ext cx="212328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https://www.huffingtonpost.com</a:t>
            </a:r>
            <a:endParaRPr b="0" lang="fr-FR" sz="800" spc="-1" strike="noStrike">
              <a:latin typeface="Arial"/>
            </a:endParaRPr>
          </a:p>
        </p:txBody>
      </p:sp>
      <p:pic>
        <p:nvPicPr>
          <p:cNvPr id="277" name="Picture 6" descr=""/>
          <p:cNvPicPr/>
          <p:nvPr/>
        </p:nvPicPr>
        <p:blipFill>
          <a:blip r:embed="rId2"/>
          <a:stretch/>
        </p:blipFill>
        <p:spPr>
          <a:xfrm>
            <a:off x="4320000" y="27889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78" name="Picture 6" descr=""/>
          <p:cNvPicPr/>
          <p:nvPr/>
        </p:nvPicPr>
        <p:blipFill>
          <a:blip r:embed="rId3"/>
          <a:stretch/>
        </p:blipFill>
        <p:spPr>
          <a:xfrm>
            <a:off x="4762080" y="2788920"/>
            <a:ext cx="663840" cy="663840"/>
          </a:xfrm>
          <a:prstGeom prst="rect">
            <a:avLst/>
          </a:prstGeom>
          <a:ln>
            <a:noFill/>
          </a:ln>
        </p:spPr>
      </p:pic>
      <p:pic>
        <p:nvPicPr>
          <p:cNvPr id="279" name="Picture 6" descr=""/>
          <p:cNvPicPr/>
          <p:nvPr/>
        </p:nvPicPr>
        <p:blipFill>
          <a:blip r:embed="rId4"/>
          <a:stretch/>
        </p:blipFill>
        <p:spPr>
          <a:xfrm>
            <a:off x="4762080" y="2431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80" name="Picture 6" descr=""/>
          <p:cNvPicPr/>
          <p:nvPr/>
        </p:nvPicPr>
        <p:blipFill>
          <a:blip r:embed="rId5"/>
          <a:stretch/>
        </p:blipFill>
        <p:spPr>
          <a:xfrm rot="21227400">
            <a:off x="560520" y="5913000"/>
            <a:ext cx="333360" cy="333360"/>
          </a:xfrm>
          <a:prstGeom prst="rect">
            <a:avLst/>
          </a:prstGeom>
          <a:ln>
            <a:noFill/>
          </a:ln>
        </p:spPr>
      </p:pic>
      <p:pic>
        <p:nvPicPr>
          <p:cNvPr id="281" name="Picture 6" descr=""/>
          <p:cNvPicPr/>
          <p:nvPr/>
        </p:nvPicPr>
        <p:blipFill>
          <a:blip r:embed="rId6"/>
          <a:stretch/>
        </p:blipFill>
        <p:spPr>
          <a:xfrm rot="3115200">
            <a:off x="9228600" y="429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282" name="Picture 4" descr=""/>
          <p:cNvPicPr/>
          <p:nvPr/>
        </p:nvPicPr>
        <p:blipFill>
          <a:blip r:embed="rId7"/>
          <a:stretch/>
        </p:blipFill>
        <p:spPr>
          <a:xfrm>
            <a:off x="6334200" y="3474720"/>
            <a:ext cx="3334320" cy="2225160"/>
          </a:xfrm>
          <a:prstGeom prst="rect">
            <a:avLst/>
          </a:prstGeom>
          <a:ln>
            <a:noFill/>
          </a:ln>
        </p:spPr>
      </p:pic>
      <p:pic>
        <p:nvPicPr>
          <p:cNvPr id="283" name="Picture 6" descr=""/>
          <p:cNvPicPr/>
          <p:nvPr/>
        </p:nvPicPr>
        <p:blipFill>
          <a:blip r:embed="rId8"/>
          <a:stretch/>
        </p:blipFill>
        <p:spPr>
          <a:xfrm>
            <a:off x="10419120" y="1207800"/>
            <a:ext cx="663840" cy="663840"/>
          </a:xfrm>
          <a:prstGeom prst="rect">
            <a:avLst/>
          </a:prstGeom>
          <a:ln>
            <a:noFill/>
          </a:ln>
        </p:spPr>
      </p:pic>
      <p:pic>
        <p:nvPicPr>
          <p:cNvPr id="284" name="Picture 3" descr=""/>
          <p:cNvPicPr/>
          <p:nvPr/>
        </p:nvPicPr>
        <p:blipFill>
          <a:blip r:embed="rId9"/>
          <a:stretch/>
        </p:blipFill>
        <p:spPr>
          <a:xfrm>
            <a:off x="8784000" y="1440000"/>
            <a:ext cx="2864520" cy="1575000"/>
          </a:xfrm>
          <a:prstGeom prst="rect">
            <a:avLst/>
          </a:prstGeom>
          <a:ln>
            <a:noFill/>
          </a:ln>
        </p:spPr>
      </p:pic>
      <p:sp>
        <p:nvSpPr>
          <p:cNvPr id="285" name="CustomShape 21"/>
          <p:cNvSpPr/>
          <p:nvPr/>
        </p:nvSpPr>
        <p:spPr>
          <a:xfrm>
            <a:off x="9432000" y="3015360"/>
            <a:ext cx="197784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https://www.flickr.com/photos/48722974@N07/5250023362</a:t>
            </a:r>
            <a:endParaRPr b="0" lang="fr-FR" sz="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1143000" y="1581480"/>
            <a:ext cx="10310760" cy="1253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2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The Green Revolution: </a:t>
            </a: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a significant boost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1143000" y="609480"/>
            <a:ext cx="9874440" cy="13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db2323"/>
                </a:solidFill>
                <a:latin typeface="Corbel"/>
                <a:ea typeface="DejaVu Sans"/>
              </a:rPr>
              <a:t>III- Intensive crop farming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876240" y="2673720"/>
            <a:ext cx="9822240" cy="10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i="1" lang="fr-FR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 Green Revolution is the ongoing transformation of agriculture that led in some places to significant increases in agricultural production between the 1940s and 1960s.”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89" name="CustomShape 4"/>
          <p:cNvSpPr/>
          <p:nvPr/>
        </p:nvSpPr>
        <p:spPr>
          <a:xfrm>
            <a:off x="344880" y="4772520"/>
            <a:ext cx="44395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c00000"/>
                </a:solidFill>
                <a:latin typeface="Arial"/>
                <a:ea typeface="DejaVu Sans"/>
              </a:rPr>
              <a:t>1944: Green revolution in Mexico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90" name="CustomShape 5"/>
          <p:cNvSpPr/>
          <p:nvPr/>
        </p:nvSpPr>
        <p:spPr>
          <a:xfrm>
            <a:off x="180720" y="6460560"/>
            <a:ext cx="272520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0883f"/>
              </a:gs>
              <a:gs pos="100000">
                <a:srgbClr val="e3873a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1" name="CustomShape 6"/>
          <p:cNvSpPr/>
          <p:nvPr/>
        </p:nvSpPr>
        <p:spPr>
          <a:xfrm>
            <a:off x="691920" y="6460560"/>
            <a:ext cx="20293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Définition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292" name="CustomShape 7"/>
          <p:cNvSpPr/>
          <p:nvPr/>
        </p:nvSpPr>
        <p:spPr>
          <a:xfrm>
            <a:off x="2964240" y="6460560"/>
            <a:ext cx="225144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4995a"/>
              </a:gs>
              <a:gs pos="100000">
                <a:srgbClr val="e69956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3" name="CustomShape 8"/>
          <p:cNvSpPr/>
          <p:nvPr/>
        </p:nvSpPr>
        <p:spPr>
          <a:xfrm rot="5400000">
            <a:off x="297396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0883f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4" name="CustomShape 9"/>
          <p:cNvSpPr/>
          <p:nvPr/>
        </p:nvSpPr>
        <p:spPr>
          <a:xfrm>
            <a:off x="3414960" y="646056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History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295" name="CustomShape 10"/>
          <p:cNvSpPr/>
          <p:nvPr/>
        </p:nvSpPr>
        <p:spPr>
          <a:xfrm>
            <a:off x="5343840" y="6460560"/>
            <a:ext cx="219420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9a975"/>
              </a:gs>
              <a:gs pos="100000">
                <a:srgbClr val="eba871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6" name="CustomShape 11"/>
          <p:cNvSpPr/>
          <p:nvPr/>
        </p:nvSpPr>
        <p:spPr>
          <a:xfrm rot="5400000">
            <a:off x="530784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69e63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7" name="CustomShape 12"/>
          <p:cNvSpPr/>
          <p:nvPr/>
        </p:nvSpPr>
        <p:spPr>
          <a:xfrm>
            <a:off x="5787720" y="6363720"/>
            <a:ext cx="163368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8" name="CustomShape 13"/>
          <p:cNvSpPr/>
          <p:nvPr/>
        </p:nvSpPr>
        <p:spPr>
          <a:xfrm>
            <a:off x="7601040" y="6460560"/>
            <a:ext cx="225144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f2929"/>
              </a:gs>
              <a:gs pos="100000">
                <a:srgbClr val="a40000"/>
              </a:gs>
            </a:gsLst>
            <a:lin ang="360000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9" name="CustomShape 14"/>
          <p:cNvSpPr/>
          <p:nvPr/>
        </p:nvSpPr>
        <p:spPr>
          <a:xfrm rot="5400000">
            <a:off x="758448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cb587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0" name="CustomShape 15"/>
          <p:cNvSpPr/>
          <p:nvPr/>
        </p:nvSpPr>
        <p:spPr>
          <a:xfrm>
            <a:off x="8052120" y="646056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Crops Farming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301" name="CustomShape 16"/>
          <p:cNvSpPr/>
          <p:nvPr/>
        </p:nvSpPr>
        <p:spPr>
          <a:xfrm>
            <a:off x="9936360" y="6461280"/>
            <a:ext cx="2251440" cy="421560"/>
          </a:xfrm>
          <a:prstGeom prst="roundRect">
            <a:avLst>
              <a:gd name="adj" fmla="val 5000"/>
            </a:avLst>
          </a:prstGeom>
          <a:solidFill>
            <a:srgbClr val="e9a975"/>
          </a:soli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2" name="CustomShape 17"/>
          <p:cNvSpPr/>
          <p:nvPr/>
        </p:nvSpPr>
        <p:spPr>
          <a:xfrm rot="5400000">
            <a:off x="991872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f1cbab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3" name="CustomShape 18"/>
          <p:cNvSpPr/>
          <p:nvPr/>
        </p:nvSpPr>
        <p:spPr>
          <a:xfrm>
            <a:off x="10115640" y="643140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Conclusion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304" name="CustomShape 19"/>
          <p:cNvSpPr/>
          <p:nvPr/>
        </p:nvSpPr>
        <p:spPr>
          <a:xfrm>
            <a:off x="5343480" y="6416640"/>
            <a:ext cx="207756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Livestock Farming</a:t>
            </a:r>
            <a:endParaRPr b="0" lang="fr-FR" sz="1700" spc="-1" strike="noStrike">
              <a:latin typeface="Arial"/>
            </a:endParaRPr>
          </a:p>
        </p:txBody>
      </p:sp>
      <p:pic>
        <p:nvPicPr>
          <p:cNvPr id="305" name="Image 34" descr=""/>
          <p:cNvPicPr/>
          <p:nvPr/>
        </p:nvPicPr>
        <p:blipFill>
          <a:blip r:embed="rId1"/>
          <a:stretch/>
        </p:blipFill>
        <p:spPr>
          <a:xfrm>
            <a:off x="4784760" y="3645360"/>
            <a:ext cx="4144320" cy="2521080"/>
          </a:xfrm>
          <a:prstGeom prst="rect">
            <a:avLst/>
          </a:prstGeom>
          <a:ln>
            <a:noFill/>
          </a:ln>
        </p:spPr>
      </p:pic>
      <p:sp>
        <p:nvSpPr>
          <p:cNvPr id="306" name="CustomShape 20"/>
          <p:cNvSpPr/>
          <p:nvPr/>
        </p:nvSpPr>
        <p:spPr>
          <a:xfrm>
            <a:off x="952200" y="3760560"/>
            <a:ext cx="33008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  <a:ea typeface="DejaVu Sans"/>
              </a:rPr>
              <a:t>www.nationencyclopedia.com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07" name="CustomShape 21"/>
          <p:cNvSpPr/>
          <p:nvPr/>
        </p:nvSpPr>
        <p:spPr>
          <a:xfrm>
            <a:off x="9182160" y="4741920"/>
            <a:ext cx="2437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Norman Borlaug </a:t>
            </a: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teaching a group of Mexican farmers</a:t>
            </a:r>
            <a:endParaRPr b="0" lang="fr-FR" sz="12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1143000" y="2057400"/>
            <a:ext cx="9869400" cy="403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2"/>
          <p:cNvSpPr/>
          <p:nvPr/>
        </p:nvSpPr>
        <p:spPr>
          <a:xfrm>
            <a:off x="180720" y="6460560"/>
            <a:ext cx="272520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0883f"/>
              </a:gs>
              <a:gs pos="100000">
                <a:srgbClr val="e3873a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0" name="CustomShape 3"/>
          <p:cNvSpPr/>
          <p:nvPr/>
        </p:nvSpPr>
        <p:spPr>
          <a:xfrm>
            <a:off x="691920" y="6460560"/>
            <a:ext cx="20293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Définition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311" name="CustomShape 4"/>
          <p:cNvSpPr/>
          <p:nvPr/>
        </p:nvSpPr>
        <p:spPr>
          <a:xfrm>
            <a:off x="2964240" y="6460560"/>
            <a:ext cx="225144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4995a"/>
              </a:gs>
              <a:gs pos="100000">
                <a:srgbClr val="e69956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2" name="CustomShape 5"/>
          <p:cNvSpPr/>
          <p:nvPr/>
        </p:nvSpPr>
        <p:spPr>
          <a:xfrm rot="5400000">
            <a:off x="297396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0883f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3" name="CustomShape 6"/>
          <p:cNvSpPr/>
          <p:nvPr/>
        </p:nvSpPr>
        <p:spPr>
          <a:xfrm>
            <a:off x="3414960" y="646056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History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314" name="CustomShape 7"/>
          <p:cNvSpPr/>
          <p:nvPr/>
        </p:nvSpPr>
        <p:spPr>
          <a:xfrm>
            <a:off x="5343840" y="6460560"/>
            <a:ext cx="219420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9a975"/>
              </a:gs>
              <a:gs pos="100000">
                <a:srgbClr val="eba871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5" name="CustomShape 8"/>
          <p:cNvSpPr/>
          <p:nvPr/>
        </p:nvSpPr>
        <p:spPr>
          <a:xfrm rot="5400000">
            <a:off x="530784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69e63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6" name="CustomShape 9"/>
          <p:cNvSpPr/>
          <p:nvPr/>
        </p:nvSpPr>
        <p:spPr>
          <a:xfrm>
            <a:off x="5787720" y="6363720"/>
            <a:ext cx="163368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7" name="CustomShape 10"/>
          <p:cNvSpPr/>
          <p:nvPr/>
        </p:nvSpPr>
        <p:spPr>
          <a:xfrm>
            <a:off x="7601040" y="6460560"/>
            <a:ext cx="225144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f2929"/>
              </a:gs>
              <a:gs pos="100000">
                <a:srgbClr val="a40000"/>
              </a:gs>
            </a:gsLst>
            <a:lin ang="360000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8" name="CustomShape 11"/>
          <p:cNvSpPr/>
          <p:nvPr/>
        </p:nvSpPr>
        <p:spPr>
          <a:xfrm rot="5400000">
            <a:off x="758448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cb587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9" name="CustomShape 12"/>
          <p:cNvSpPr/>
          <p:nvPr/>
        </p:nvSpPr>
        <p:spPr>
          <a:xfrm>
            <a:off x="8052120" y="646056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Crops Farming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320" name="CustomShape 13"/>
          <p:cNvSpPr/>
          <p:nvPr/>
        </p:nvSpPr>
        <p:spPr>
          <a:xfrm>
            <a:off x="9936360" y="6461280"/>
            <a:ext cx="2251440" cy="421560"/>
          </a:xfrm>
          <a:prstGeom prst="roundRect">
            <a:avLst>
              <a:gd name="adj" fmla="val 5000"/>
            </a:avLst>
          </a:prstGeom>
          <a:solidFill>
            <a:srgbClr val="e9a975"/>
          </a:soli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1" name="CustomShape 14"/>
          <p:cNvSpPr/>
          <p:nvPr/>
        </p:nvSpPr>
        <p:spPr>
          <a:xfrm rot="5400000">
            <a:off x="991872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f1cbab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2" name="CustomShape 15"/>
          <p:cNvSpPr/>
          <p:nvPr/>
        </p:nvSpPr>
        <p:spPr>
          <a:xfrm>
            <a:off x="10115640" y="643140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Conclusion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323" name="CustomShape 16"/>
          <p:cNvSpPr/>
          <p:nvPr/>
        </p:nvSpPr>
        <p:spPr>
          <a:xfrm>
            <a:off x="5343480" y="6416640"/>
            <a:ext cx="207756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Livestock Farming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324" name="CustomShape 17"/>
          <p:cNvSpPr/>
          <p:nvPr/>
        </p:nvSpPr>
        <p:spPr>
          <a:xfrm>
            <a:off x="1143000" y="2057760"/>
            <a:ext cx="9871920" cy="40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18"/>
          <p:cNvSpPr/>
          <p:nvPr/>
        </p:nvSpPr>
        <p:spPr>
          <a:xfrm>
            <a:off x="1143000" y="609840"/>
            <a:ext cx="9874440" cy="13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6" name="Picture 2" descr=""/>
          <p:cNvPicPr/>
          <p:nvPr/>
        </p:nvPicPr>
        <p:blipFill>
          <a:blip r:embed="rId1"/>
          <a:stretch/>
        </p:blipFill>
        <p:spPr>
          <a:xfrm>
            <a:off x="911520" y="595080"/>
            <a:ext cx="5356440" cy="5133960"/>
          </a:xfrm>
          <a:prstGeom prst="rect">
            <a:avLst/>
          </a:prstGeom>
          <a:ln>
            <a:noFill/>
          </a:ln>
        </p:spPr>
      </p:pic>
      <p:sp>
        <p:nvSpPr>
          <p:cNvPr id="327" name="CustomShape 19"/>
          <p:cNvSpPr/>
          <p:nvPr/>
        </p:nvSpPr>
        <p:spPr>
          <a:xfrm>
            <a:off x="6942240" y="4077000"/>
            <a:ext cx="4823640" cy="173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5400" spc="-1" strike="noStrike">
                <a:solidFill>
                  <a:srgbClr val="000000"/>
                </a:solidFill>
                <a:latin typeface="Arial"/>
                <a:ea typeface="DejaVu Sans"/>
              </a:rPr>
              <a:t>A computer component ?</a:t>
            </a:r>
            <a:endParaRPr b="0" lang="fr-FR" sz="5400" spc="-1" strike="noStrike">
              <a:latin typeface="Arial"/>
            </a:endParaRPr>
          </a:p>
        </p:txBody>
      </p:sp>
      <p:sp>
        <p:nvSpPr>
          <p:cNvPr id="328" name="CustomShape 20"/>
          <p:cNvSpPr/>
          <p:nvPr/>
        </p:nvSpPr>
        <p:spPr>
          <a:xfrm>
            <a:off x="1701360" y="5831280"/>
            <a:ext cx="33181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Arial"/>
                <a:ea typeface="DejaVu Sans"/>
              </a:rPr>
              <a:t>https://en.wikipedia.org/wiki/File:Crops_Kansas_AST_20010624.jpg</a:t>
            </a:r>
            <a:endParaRPr b="0" lang="fr-FR" sz="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1143360" y="609480"/>
            <a:ext cx="9874440" cy="13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2"/>
          <p:cNvSpPr/>
          <p:nvPr/>
        </p:nvSpPr>
        <p:spPr>
          <a:xfrm>
            <a:off x="1143360" y="2057400"/>
            <a:ext cx="9871920" cy="40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1" name="Picture 2" descr=""/>
          <p:cNvPicPr/>
          <p:nvPr/>
        </p:nvPicPr>
        <p:blipFill>
          <a:blip r:embed="rId1"/>
          <a:stretch/>
        </p:blipFill>
        <p:spPr>
          <a:xfrm>
            <a:off x="378360" y="908640"/>
            <a:ext cx="3526200" cy="3379680"/>
          </a:xfrm>
          <a:prstGeom prst="rect">
            <a:avLst/>
          </a:prstGeom>
          <a:ln>
            <a:noFill/>
          </a:ln>
        </p:spPr>
      </p:pic>
      <p:sp>
        <p:nvSpPr>
          <p:cNvPr id="332" name="CustomShape 3"/>
          <p:cNvSpPr/>
          <p:nvPr/>
        </p:nvSpPr>
        <p:spPr>
          <a:xfrm>
            <a:off x="4152240" y="2363400"/>
            <a:ext cx="1295280" cy="68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33" name="Picture 2" descr=""/>
          <p:cNvPicPr/>
          <p:nvPr/>
        </p:nvPicPr>
        <p:blipFill>
          <a:blip r:embed="rId2"/>
          <a:stretch/>
        </p:blipFill>
        <p:spPr>
          <a:xfrm>
            <a:off x="5874120" y="908640"/>
            <a:ext cx="5392080" cy="3594600"/>
          </a:xfrm>
          <a:prstGeom prst="rect">
            <a:avLst/>
          </a:prstGeom>
          <a:ln>
            <a:noFill/>
          </a:ln>
        </p:spPr>
      </p:pic>
      <p:sp>
        <p:nvSpPr>
          <p:cNvPr id="334" name="CustomShape 4"/>
          <p:cNvSpPr/>
          <p:nvPr/>
        </p:nvSpPr>
        <p:spPr>
          <a:xfrm>
            <a:off x="1541880" y="4797000"/>
            <a:ext cx="5220000" cy="112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3200" spc="-1" strike="noStrike">
                <a:solidFill>
                  <a:srgbClr val="000000"/>
                </a:solidFill>
                <a:latin typeface="Arial"/>
                <a:ea typeface="DejaVu Sans"/>
              </a:rPr>
              <a:t>Center pivot irrigation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Kansas, United-States of America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35" name="CustomShape 5"/>
          <p:cNvSpPr/>
          <p:nvPr/>
        </p:nvSpPr>
        <p:spPr>
          <a:xfrm>
            <a:off x="180720" y="6473520"/>
            <a:ext cx="272520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0883f"/>
              </a:gs>
              <a:gs pos="100000">
                <a:srgbClr val="e3873a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36" name="CustomShape 6"/>
          <p:cNvSpPr/>
          <p:nvPr/>
        </p:nvSpPr>
        <p:spPr>
          <a:xfrm>
            <a:off x="691920" y="6473520"/>
            <a:ext cx="20293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Définition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337" name="CustomShape 7"/>
          <p:cNvSpPr/>
          <p:nvPr/>
        </p:nvSpPr>
        <p:spPr>
          <a:xfrm>
            <a:off x="3003480" y="6473520"/>
            <a:ext cx="225144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4995a"/>
              </a:gs>
              <a:gs pos="100000">
                <a:srgbClr val="e69956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38" name="CustomShape 8"/>
          <p:cNvSpPr/>
          <p:nvPr/>
        </p:nvSpPr>
        <p:spPr>
          <a:xfrm rot="5400000">
            <a:off x="2973960" y="666900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0883f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39" name="CustomShape 9"/>
          <p:cNvSpPr/>
          <p:nvPr/>
        </p:nvSpPr>
        <p:spPr>
          <a:xfrm>
            <a:off x="3254400" y="647964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History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340" name="CustomShape 10"/>
          <p:cNvSpPr/>
          <p:nvPr/>
        </p:nvSpPr>
        <p:spPr>
          <a:xfrm>
            <a:off x="5343840" y="6473520"/>
            <a:ext cx="219420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9a975"/>
              </a:gs>
              <a:gs pos="100000">
                <a:srgbClr val="eba871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41" name="CustomShape 11"/>
          <p:cNvSpPr/>
          <p:nvPr/>
        </p:nvSpPr>
        <p:spPr>
          <a:xfrm rot="5400000">
            <a:off x="5307840" y="666900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69e63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42" name="CustomShape 12"/>
          <p:cNvSpPr/>
          <p:nvPr/>
        </p:nvSpPr>
        <p:spPr>
          <a:xfrm>
            <a:off x="7601040" y="6473520"/>
            <a:ext cx="225144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f2929"/>
              </a:gs>
              <a:gs pos="100000">
                <a:srgbClr val="a40000"/>
              </a:gs>
            </a:gsLst>
            <a:lin ang="360000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43" name="CustomShape 13"/>
          <p:cNvSpPr/>
          <p:nvPr/>
        </p:nvSpPr>
        <p:spPr>
          <a:xfrm rot="5400000">
            <a:off x="7584480" y="666900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cb587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44" name="CustomShape 14"/>
          <p:cNvSpPr/>
          <p:nvPr/>
        </p:nvSpPr>
        <p:spPr>
          <a:xfrm>
            <a:off x="8052120" y="647352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Crops Farming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345" name="CustomShape 15"/>
          <p:cNvSpPr/>
          <p:nvPr/>
        </p:nvSpPr>
        <p:spPr>
          <a:xfrm>
            <a:off x="9936360" y="6474240"/>
            <a:ext cx="2251440" cy="421560"/>
          </a:xfrm>
          <a:prstGeom prst="roundRect">
            <a:avLst>
              <a:gd name="adj" fmla="val 5000"/>
            </a:avLst>
          </a:prstGeom>
          <a:solidFill>
            <a:srgbClr val="e9a975"/>
          </a:soli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46" name="CustomShape 16"/>
          <p:cNvSpPr/>
          <p:nvPr/>
        </p:nvSpPr>
        <p:spPr>
          <a:xfrm rot="5400000">
            <a:off x="9918720" y="666900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f1cbab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47" name="CustomShape 17"/>
          <p:cNvSpPr/>
          <p:nvPr/>
        </p:nvSpPr>
        <p:spPr>
          <a:xfrm>
            <a:off x="5387760" y="6473520"/>
            <a:ext cx="207756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Livestock Farming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348" name="CustomShape 18"/>
          <p:cNvSpPr/>
          <p:nvPr/>
        </p:nvSpPr>
        <p:spPr>
          <a:xfrm>
            <a:off x="10515240" y="646056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Conclusion</a:t>
            </a:r>
            <a:endParaRPr b="0" lang="fr-FR" sz="17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1143000" y="2057400"/>
            <a:ext cx="9869400" cy="403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2"/>
          <p:cNvSpPr/>
          <p:nvPr/>
        </p:nvSpPr>
        <p:spPr>
          <a:xfrm>
            <a:off x="1143000" y="609480"/>
            <a:ext cx="9871920" cy="13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db2323"/>
                </a:solidFill>
                <a:latin typeface="Corbel"/>
                <a:ea typeface="DejaVu Sans"/>
              </a:rPr>
              <a:t>Conclusion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180720" y="6460560"/>
            <a:ext cx="272520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0883f"/>
              </a:gs>
              <a:gs pos="100000">
                <a:srgbClr val="e3873a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52" name="CustomShape 4"/>
          <p:cNvSpPr/>
          <p:nvPr/>
        </p:nvSpPr>
        <p:spPr>
          <a:xfrm>
            <a:off x="691920" y="6460560"/>
            <a:ext cx="20293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Définition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353" name="CustomShape 5"/>
          <p:cNvSpPr/>
          <p:nvPr/>
        </p:nvSpPr>
        <p:spPr>
          <a:xfrm>
            <a:off x="2964240" y="6460560"/>
            <a:ext cx="225144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4995a"/>
              </a:gs>
              <a:gs pos="100000">
                <a:srgbClr val="e69956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54" name="CustomShape 6"/>
          <p:cNvSpPr/>
          <p:nvPr/>
        </p:nvSpPr>
        <p:spPr>
          <a:xfrm rot="5400000">
            <a:off x="297396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0883f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55" name="CustomShape 7"/>
          <p:cNvSpPr/>
          <p:nvPr/>
        </p:nvSpPr>
        <p:spPr>
          <a:xfrm>
            <a:off x="3414960" y="646056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History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356" name="CustomShape 8"/>
          <p:cNvSpPr/>
          <p:nvPr/>
        </p:nvSpPr>
        <p:spPr>
          <a:xfrm>
            <a:off x="5343840" y="6460560"/>
            <a:ext cx="219420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9a975"/>
              </a:gs>
              <a:gs pos="100000">
                <a:srgbClr val="eba871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57" name="CustomShape 9"/>
          <p:cNvSpPr/>
          <p:nvPr/>
        </p:nvSpPr>
        <p:spPr>
          <a:xfrm rot="5400000">
            <a:off x="530784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69e63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58" name="CustomShape 10"/>
          <p:cNvSpPr/>
          <p:nvPr/>
        </p:nvSpPr>
        <p:spPr>
          <a:xfrm>
            <a:off x="5787720" y="6363720"/>
            <a:ext cx="163368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59" name="CustomShape 11"/>
          <p:cNvSpPr/>
          <p:nvPr/>
        </p:nvSpPr>
        <p:spPr>
          <a:xfrm>
            <a:off x="7601040" y="6460560"/>
            <a:ext cx="225144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dba90"/>
              </a:gs>
              <a:gs pos="100000">
                <a:srgbClr val="eeb98d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0" name="CustomShape 12"/>
          <p:cNvSpPr/>
          <p:nvPr/>
        </p:nvSpPr>
        <p:spPr>
          <a:xfrm rot="5400000">
            <a:off x="758448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cb587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1" name="CustomShape 13"/>
          <p:cNvSpPr/>
          <p:nvPr/>
        </p:nvSpPr>
        <p:spPr>
          <a:xfrm>
            <a:off x="8052120" y="646056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Crops Farming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362" name="CustomShape 14"/>
          <p:cNvSpPr/>
          <p:nvPr/>
        </p:nvSpPr>
        <p:spPr>
          <a:xfrm>
            <a:off x="9936360" y="6461280"/>
            <a:ext cx="225144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f2929"/>
              </a:gs>
              <a:gs pos="100000">
                <a:srgbClr val="a40000"/>
              </a:gs>
            </a:gsLst>
            <a:lin ang="360000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3" name="CustomShape 15"/>
          <p:cNvSpPr/>
          <p:nvPr/>
        </p:nvSpPr>
        <p:spPr>
          <a:xfrm rot="5400000">
            <a:off x="991872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f1cbab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4" name="CustomShape 16"/>
          <p:cNvSpPr/>
          <p:nvPr/>
        </p:nvSpPr>
        <p:spPr>
          <a:xfrm>
            <a:off x="10115640" y="643140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Conclusion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365" name="CustomShape 17"/>
          <p:cNvSpPr/>
          <p:nvPr/>
        </p:nvSpPr>
        <p:spPr>
          <a:xfrm>
            <a:off x="5343480" y="6416640"/>
            <a:ext cx="207756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Livestock Farming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366" name="CustomShape 18"/>
          <p:cNvSpPr/>
          <p:nvPr/>
        </p:nvSpPr>
        <p:spPr>
          <a:xfrm>
            <a:off x="1143000" y="2057400"/>
            <a:ext cx="9869400" cy="403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High production to feed people increasing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00"/>
              </a:spcBef>
            </a:pPr>
            <a:endParaRPr b="0" lang="fr-FR" sz="2200" spc="-1" strike="noStrike">
              <a:latin typeface="Arial"/>
            </a:endParaRPr>
          </a:p>
          <a:p>
            <a:pPr marL="216000" indent="-21564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Some advantages / disadvantages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00"/>
              </a:spcBef>
            </a:pPr>
            <a:endParaRPr b="0" lang="fr-FR" sz="2200" spc="-1" strike="noStrike">
              <a:latin typeface="Arial"/>
            </a:endParaRPr>
          </a:p>
          <a:p>
            <a:pPr marL="216000" indent="-21564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Mechanization : big buildings &amp; machines</a:t>
            </a:r>
            <a:endParaRPr b="0" lang="fr-FR" sz="22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1143000" y="2057400"/>
            <a:ext cx="9869400" cy="403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  <a:hlinkClick r:id="rId1"/>
              </a:rPr>
              <a:t>https://www.britannica.com/topic/intensive-agriculture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  <a:hlinkClick r:id="rId2"/>
              </a:rPr>
              <a:t>http://www.fao.org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  <a:hlinkClick r:id="rId3"/>
              </a:rPr>
              <a:t>http://www.fao.org/faostat/en/#data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  <a:hlinkClick r:id="rId4"/>
              </a:rPr>
              <a:t>http://www.farmmanagement.pro/advantages-and-disadvantages-of-intensive-farming/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  <a:hlinkClick r:id="rId5"/>
              </a:rPr>
              <a:t>https://www.britannica.com/topic/livestock-farming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  <a:hlinkClick r:id="rId6"/>
              </a:rPr>
              <a:t>https://en.wikipedia.org/wiki/Intensive_farming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  <a:hlinkClick r:id="rId7"/>
              </a:rPr>
              <a:t>http://www.everythingconnects.org/intensive-farming.html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  <a:hlinkClick r:id="rId8"/>
              </a:rPr>
              <a:t>https://</a:t>
            </a:r>
            <a:r>
              <a:rPr b="0" lang="fr-FR" sz="1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  <a:hlinkClick r:id="rId9"/>
              </a:rPr>
              <a:t>www.buzzle.com/articles/advantages-and-disadvantages-for-intensive-farming.html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https://fr.scribd.com/document/271653407/Agriculture-and-Timeline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1143000" y="609480"/>
            <a:ext cx="9871920" cy="13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db2323"/>
                </a:solidFill>
                <a:latin typeface="Corbel"/>
                <a:ea typeface="DejaVu Sans"/>
              </a:rPr>
              <a:t>Sources</a:t>
            </a:r>
            <a:endParaRPr b="0" lang="fr-FR" sz="44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3611880" y="2757600"/>
            <a:ext cx="4964760" cy="91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17928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  <a:ea typeface="DejaVu Sans"/>
              </a:rPr>
              <a:t>Do you have any questions ?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1955880" y="1451880"/>
            <a:ext cx="8276760" cy="13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a6b727"/>
                </a:solidFill>
                <a:latin typeface="Corbel"/>
                <a:ea typeface="DejaVu Sans"/>
              </a:rPr>
              <a:t>Thank you for your attention</a:t>
            </a:r>
            <a:r>
              <a:rPr b="0" lang="fr-FR" sz="4400" spc="-1" strike="noStrike">
                <a:solidFill>
                  <a:srgbClr val="a6b727"/>
                </a:solidFill>
                <a:latin typeface="Corbel"/>
                <a:ea typeface="DejaVu Sans"/>
              </a:rPr>
              <a:t>	</a:t>
            </a:r>
            <a:endParaRPr b="0" lang="fr-FR" sz="44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1143000" y="609480"/>
            <a:ext cx="9871920" cy="13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db2323"/>
                </a:solidFill>
                <a:latin typeface="Corbel"/>
                <a:ea typeface="DejaVu Sans"/>
              </a:rPr>
              <a:t>Table of contents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1143000" y="2057400"/>
            <a:ext cx="9869400" cy="403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5720">
              <a:lnSpc>
                <a:spcPct val="100000"/>
              </a:lnSpc>
              <a:spcBef>
                <a:spcPts val="1400"/>
              </a:spcBef>
            </a:pPr>
            <a:r>
              <a:rPr b="0" lang="fr-FR" sz="3200" spc="-1" strike="noStrike">
                <a:solidFill>
                  <a:srgbClr val="535b13"/>
                </a:solidFill>
                <a:latin typeface="Corbel"/>
                <a:ea typeface="DejaVu Sans"/>
              </a:rPr>
              <a:t>Definition</a:t>
            </a:r>
            <a:br/>
            <a:br/>
            <a:r>
              <a:rPr b="0" lang="fr-FR" sz="3200" spc="-1" strike="noStrike">
                <a:solidFill>
                  <a:srgbClr val="535b13"/>
                </a:solidFill>
                <a:latin typeface="Corbel"/>
                <a:ea typeface="DejaVu Sans"/>
              </a:rPr>
              <a:t>I - History</a:t>
            </a:r>
            <a:br/>
            <a:r>
              <a:rPr b="0" lang="fr-FR" sz="3200" spc="-1" strike="noStrike">
                <a:solidFill>
                  <a:srgbClr val="535b13"/>
                </a:solidFill>
                <a:latin typeface="Corbel"/>
                <a:ea typeface="DejaVu Sans"/>
              </a:rPr>
              <a:t>II - Intensive livestock farming</a:t>
            </a:r>
            <a:br/>
            <a:r>
              <a:rPr b="0" lang="fr-FR" sz="3200" spc="-1" strike="noStrike">
                <a:solidFill>
                  <a:srgbClr val="535b13"/>
                </a:solidFill>
                <a:latin typeface="Corbel"/>
                <a:ea typeface="DejaVu Sans"/>
              </a:rPr>
              <a:t>III - Intensive crop farming</a:t>
            </a:r>
            <a:endParaRPr b="0" lang="fr-FR" sz="3200" spc="-1" strike="noStrike">
              <a:latin typeface="Arial"/>
            </a:endParaRPr>
          </a:p>
          <a:p>
            <a:pPr marL="45720">
              <a:lnSpc>
                <a:spcPct val="100000"/>
              </a:lnSpc>
              <a:spcBef>
                <a:spcPts val="1400"/>
              </a:spcBef>
            </a:pPr>
            <a:br/>
            <a:r>
              <a:rPr b="0" lang="fr-FR" sz="3200" spc="-1" strike="noStrike">
                <a:solidFill>
                  <a:srgbClr val="535b13"/>
                </a:solidFill>
                <a:latin typeface="Corbel"/>
                <a:ea typeface="DejaVu Sans"/>
              </a:rPr>
              <a:t>Conclusion</a:t>
            </a:r>
            <a:br/>
            <a:endParaRPr b="0" lang="fr-FR" sz="32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80360" y="6432840"/>
            <a:ext cx="272520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f2929"/>
              </a:gs>
              <a:gs pos="100000">
                <a:srgbClr val="a40000"/>
              </a:gs>
            </a:gsLst>
            <a:lin ang="360000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9" name="CustomShape 2"/>
          <p:cNvSpPr/>
          <p:nvPr/>
        </p:nvSpPr>
        <p:spPr>
          <a:xfrm>
            <a:off x="691560" y="6432840"/>
            <a:ext cx="20293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Définition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2963880" y="6432840"/>
            <a:ext cx="225144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4995a"/>
              </a:gs>
              <a:gs pos="100000">
                <a:srgbClr val="e69956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1" name="CustomShape 4"/>
          <p:cNvSpPr/>
          <p:nvPr/>
        </p:nvSpPr>
        <p:spPr>
          <a:xfrm rot="5400000">
            <a:off x="2973600" y="662832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0883f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2" name="CustomShape 5"/>
          <p:cNvSpPr/>
          <p:nvPr/>
        </p:nvSpPr>
        <p:spPr>
          <a:xfrm>
            <a:off x="3414600" y="643284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History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133" name="CustomShape 6"/>
          <p:cNvSpPr/>
          <p:nvPr/>
        </p:nvSpPr>
        <p:spPr>
          <a:xfrm>
            <a:off x="5343480" y="6432840"/>
            <a:ext cx="219420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9a975"/>
              </a:gs>
              <a:gs pos="100000">
                <a:srgbClr val="eba871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4" name="CustomShape 7"/>
          <p:cNvSpPr/>
          <p:nvPr/>
        </p:nvSpPr>
        <p:spPr>
          <a:xfrm rot="5400000">
            <a:off x="5307480" y="662832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69e63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5" name="CustomShape 8"/>
          <p:cNvSpPr/>
          <p:nvPr/>
        </p:nvSpPr>
        <p:spPr>
          <a:xfrm>
            <a:off x="5343480" y="6403680"/>
            <a:ext cx="207756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Livestock Farming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136" name="CustomShape 9"/>
          <p:cNvSpPr/>
          <p:nvPr/>
        </p:nvSpPr>
        <p:spPr>
          <a:xfrm>
            <a:off x="7600680" y="6432840"/>
            <a:ext cx="225144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dba90"/>
              </a:gs>
              <a:gs pos="100000">
                <a:srgbClr val="eeb98d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7" name="CustomShape 10"/>
          <p:cNvSpPr/>
          <p:nvPr/>
        </p:nvSpPr>
        <p:spPr>
          <a:xfrm rot="5400000">
            <a:off x="7584120" y="662832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cb587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8" name="CustomShape 11"/>
          <p:cNvSpPr/>
          <p:nvPr/>
        </p:nvSpPr>
        <p:spPr>
          <a:xfrm>
            <a:off x="8051760" y="643284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Crops Farming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139" name="CustomShape 12"/>
          <p:cNvSpPr/>
          <p:nvPr/>
        </p:nvSpPr>
        <p:spPr>
          <a:xfrm>
            <a:off x="9936000" y="6433560"/>
            <a:ext cx="2251440" cy="421560"/>
          </a:xfrm>
          <a:prstGeom prst="roundRect">
            <a:avLst>
              <a:gd name="adj" fmla="val 5000"/>
            </a:avLst>
          </a:prstGeom>
          <a:solidFill>
            <a:srgbClr val="e9a975"/>
          </a:soli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0" name="CustomShape 13"/>
          <p:cNvSpPr/>
          <p:nvPr/>
        </p:nvSpPr>
        <p:spPr>
          <a:xfrm rot="5400000">
            <a:off x="9918360" y="662832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f1cbab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1" name="CustomShape 14"/>
          <p:cNvSpPr/>
          <p:nvPr/>
        </p:nvSpPr>
        <p:spPr>
          <a:xfrm>
            <a:off x="1143000" y="609480"/>
            <a:ext cx="9871920" cy="13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db2323"/>
                </a:solidFill>
                <a:latin typeface="Corbel"/>
                <a:ea typeface="DejaVu Sans"/>
              </a:rPr>
              <a:t>Definition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42" name="CustomShape 15"/>
          <p:cNvSpPr/>
          <p:nvPr/>
        </p:nvSpPr>
        <p:spPr>
          <a:xfrm>
            <a:off x="1143000" y="2057400"/>
            <a:ext cx="9869400" cy="403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">
              <a:lnSpc>
                <a:spcPct val="100000"/>
              </a:lnSpc>
              <a:spcBef>
                <a:spcPts val="1400"/>
              </a:spcBef>
            </a:pPr>
            <a:endParaRPr b="0" lang="fr-FR" sz="1800" spc="-1" strike="noStrike">
              <a:latin typeface="Arial"/>
            </a:endParaRPr>
          </a:p>
          <a:p>
            <a:pPr marL="45720">
              <a:lnSpc>
                <a:spcPct val="100000"/>
              </a:lnSpc>
              <a:spcBef>
                <a:spcPts val="1400"/>
              </a:spcBef>
            </a:pPr>
            <a:r>
              <a:rPr b="1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“</a:t>
            </a:r>
            <a:r>
              <a:rPr b="1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Intensive agriculture : farming that uses a lot of machinery, labour, chemicals, etc. in order to grow as many crops or keep as many animals as possible on the amount of land available”</a:t>
            </a:r>
            <a:br/>
            <a:r>
              <a:rPr b="1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1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1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1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1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(Cambridge Dictionnary)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143" name="CustomShape 16"/>
          <p:cNvSpPr/>
          <p:nvPr/>
        </p:nvSpPr>
        <p:spPr>
          <a:xfrm>
            <a:off x="10115280" y="640368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Conclusion</a:t>
            </a:r>
            <a:endParaRPr b="0" lang="fr-FR" sz="17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609480" y="45972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Intensive farming : a new concept?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Image 3" descr=""/>
          <p:cNvPicPr/>
          <p:nvPr/>
        </p:nvPicPr>
        <p:blipFill>
          <a:blip r:embed="rId1"/>
          <a:stretch/>
        </p:blipFill>
        <p:spPr>
          <a:xfrm>
            <a:off x="609480" y="2085840"/>
            <a:ext cx="4294080" cy="2934360"/>
          </a:xfrm>
          <a:prstGeom prst="rect">
            <a:avLst/>
          </a:prstGeom>
          <a:ln>
            <a:noFill/>
          </a:ln>
        </p:spPr>
      </p:pic>
      <p:pic>
        <p:nvPicPr>
          <p:cNvPr id="146" name="Image 4" descr=""/>
          <p:cNvPicPr/>
          <p:nvPr/>
        </p:nvPicPr>
        <p:blipFill>
          <a:blip r:embed="rId2"/>
          <a:stretch/>
        </p:blipFill>
        <p:spPr>
          <a:xfrm>
            <a:off x="5390640" y="2085840"/>
            <a:ext cx="6190920" cy="2943000"/>
          </a:xfrm>
          <a:prstGeom prst="rect">
            <a:avLst/>
          </a:prstGeom>
          <a:ln>
            <a:noFill/>
          </a:ln>
        </p:spPr>
      </p:pic>
      <p:sp>
        <p:nvSpPr>
          <p:cNvPr id="147" name="CustomShape 2"/>
          <p:cNvSpPr/>
          <p:nvPr/>
        </p:nvSpPr>
        <p:spPr>
          <a:xfrm>
            <a:off x="6521400" y="5319720"/>
            <a:ext cx="4289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How Egyptian agriculture could look like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741960" y="5365800"/>
            <a:ext cx="404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Painting of Egyptian plowing his field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1143000" y="2057400"/>
            <a:ext cx="9869400" cy="403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Chemical products (fertilizers)</a:t>
            </a:r>
            <a:endParaRPr b="0" lang="fr-FR" sz="2200" spc="-1" strike="noStrike">
              <a:latin typeface="Arial"/>
            </a:endParaRPr>
          </a:p>
          <a:p>
            <a:pPr marL="216000" indent="-21564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After WWII</a:t>
            </a:r>
            <a:endParaRPr b="0" lang="fr-FR" sz="2200" spc="-1" strike="noStrike">
              <a:latin typeface="Arial"/>
            </a:endParaRPr>
          </a:p>
          <a:p>
            <a:pPr marL="216000" indent="-21564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Help to a booming human population</a:t>
            </a:r>
            <a:endParaRPr b="0" lang="fr-FR" sz="2200" spc="-1" strike="noStrike">
              <a:latin typeface="Arial"/>
            </a:endParaRPr>
          </a:p>
          <a:p>
            <a:pPr marL="216000" indent="-21564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Mechanization</a:t>
            </a:r>
            <a:endParaRPr b="0" lang="fr-FR" sz="2200" spc="-1" strike="noStrike">
              <a:latin typeface="Arial"/>
            </a:endParaRPr>
          </a:p>
          <a:p>
            <a:pPr marL="216000" indent="-21564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New technologies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00"/>
              </a:spcBef>
            </a:pPr>
            <a:endParaRPr b="0" lang="fr-FR" sz="22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1143000" y="609480"/>
            <a:ext cx="9871920" cy="13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db2323"/>
                </a:solidFill>
                <a:latin typeface="Corbel"/>
                <a:ea typeface="DejaVu Sans"/>
              </a:rPr>
              <a:t>I- History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151" name="Image 106" descr=""/>
          <p:cNvPicPr/>
          <p:nvPr/>
        </p:nvPicPr>
        <p:blipFill>
          <a:blip r:embed="rId1"/>
          <a:stretch/>
        </p:blipFill>
        <p:spPr>
          <a:xfrm>
            <a:off x="6984000" y="504000"/>
            <a:ext cx="3092760" cy="2062440"/>
          </a:xfrm>
          <a:prstGeom prst="rect">
            <a:avLst/>
          </a:prstGeom>
          <a:ln>
            <a:noFill/>
          </a:ln>
        </p:spPr>
      </p:pic>
      <p:sp>
        <p:nvSpPr>
          <p:cNvPr id="152" name="CustomShape 3"/>
          <p:cNvSpPr/>
          <p:nvPr/>
        </p:nvSpPr>
        <p:spPr>
          <a:xfrm>
            <a:off x="6984000" y="2421360"/>
            <a:ext cx="280476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7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https://www.aiche.org/sites/default/files/images/webinar/global_chemicals-materials-beeker-chemical-formula-v1834481.jpg</a:t>
            </a:r>
            <a:endParaRPr b="0" lang="fr-FR" sz="700" spc="-1" strike="noStrike">
              <a:latin typeface="Arial"/>
            </a:endParaRPr>
          </a:p>
        </p:txBody>
      </p:sp>
      <p:pic>
        <p:nvPicPr>
          <p:cNvPr id="153" name="Image 108" descr=""/>
          <p:cNvPicPr/>
          <p:nvPr/>
        </p:nvPicPr>
        <p:blipFill>
          <a:blip r:embed="rId2"/>
          <a:stretch/>
        </p:blipFill>
        <p:spPr>
          <a:xfrm>
            <a:off x="6784920" y="2954520"/>
            <a:ext cx="5019840" cy="2156760"/>
          </a:xfrm>
          <a:prstGeom prst="rect">
            <a:avLst/>
          </a:prstGeom>
          <a:ln>
            <a:noFill/>
          </a:ln>
        </p:spPr>
      </p:pic>
      <p:sp>
        <p:nvSpPr>
          <p:cNvPr id="154" name="CustomShape 4"/>
          <p:cNvSpPr/>
          <p:nvPr/>
        </p:nvSpPr>
        <p:spPr>
          <a:xfrm>
            <a:off x="7044120" y="5112000"/>
            <a:ext cx="461916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Arial"/>
                <a:ea typeface="DejaVu Sans"/>
              </a:rPr>
              <a:t>https://expertise.boschrexroth.fr/wp-content/uploads/2016/07/mecanisation_agricole-1000x430.jpg</a:t>
            </a:r>
            <a:endParaRPr b="0" lang="fr-FR" sz="800" spc="-1" strike="noStrike">
              <a:latin typeface="Arial"/>
            </a:endParaRPr>
          </a:p>
        </p:txBody>
      </p:sp>
      <p:pic>
        <p:nvPicPr>
          <p:cNvPr id="155" name="Image 110" descr=""/>
          <p:cNvPicPr/>
          <p:nvPr/>
        </p:nvPicPr>
        <p:blipFill>
          <a:blip r:embed="rId3"/>
          <a:stretch/>
        </p:blipFill>
        <p:spPr>
          <a:xfrm>
            <a:off x="1224000" y="4496760"/>
            <a:ext cx="2661840" cy="1476000"/>
          </a:xfrm>
          <a:prstGeom prst="rect">
            <a:avLst/>
          </a:prstGeom>
          <a:ln>
            <a:noFill/>
          </a:ln>
        </p:spPr>
      </p:pic>
      <p:sp>
        <p:nvSpPr>
          <p:cNvPr id="156" name="CustomShape 5"/>
          <p:cNvSpPr/>
          <p:nvPr/>
        </p:nvSpPr>
        <p:spPr>
          <a:xfrm>
            <a:off x="1001520" y="5976000"/>
            <a:ext cx="309924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Arial"/>
                <a:ea typeface="DejaVu Sans"/>
              </a:rPr>
              <a:t>http://www.entraid.com/wp-content/uploads/2016/10/bonirob.jpg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157" name="CustomShape 6"/>
          <p:cNvSpPr/>
          <p:nvPr/>
        </p:nvSpPr>
        <p:spPr>
          <a:xfrm>
            <a:off x="180720" y="6460560"/>
            <a:ext cx="272520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0883f"/>
              </a:gs>
              <a:gs pos="100000">
                <a:srgbClr val="e3873a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8" name="CustomShape 7"/>
          <p:cNvSpPr/>
          <p:nvPr/>
        </p:nvSpPr>
        <p:spPr>
          <a:xfrm>
            <a:off x="691920" y="6460560"/>
            <a:ext cx="20293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Définition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159" name="CustomShape 8"/>
          <p:cNvSpPr/>
          <p:nvPr/>
        </p:nvSpPr>
        <p:spPr>
          <a:xfrm>
            <a:off x="2964240" y="6460560"/>
            <a:ext cx="225144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f2929"/>
              </a:gs>
              <a:gs pos="100000">
                <a:srgbClr val="a40000"/>
              </a:gs>
            </a:gsLst>
            <a:lin ang="360000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0" name="CustomShape 9"/>
          <p:cNvSpPr/>
          <p:nvPr/>
        </p:nvSpPr>
        <p:spPr>
          <a:xfrm rot="5400000">
            <a:off x="297396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0883f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1" name="CustomShape 10"/>
          <p:cNvSpPr/>
          <p:nvPr/>
        </p:nvSpPr>
        <p:spPr>
          <a:xfrm>
            <a:off x="3414960" y="646056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History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162" name="CustomShape 11"/>
          <p:cNvSpPr/>
          <p:nvPr/>
        </p:nvSpPr>
        <p:spPr>
          <a:xfrm>
            <a:off x="5343840" y="6460560"/>
            <a:ext cx="219420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9a975"/>
              </a:gs>
              <a:gs pos="100000">
                <a:srgbClr val="eba871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3" name="CustomShape 12"/>
          <p:cNvSpPr/>
          <p:nvPr/>
        </p:nvSpPr>
        <p:spPr>
          <a:xfrm rot="5400000">
            <a:off x="530784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69e63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4" name="CustomShape 13"/>
          <p:cNvSpPr/>
          <p:nvPr/>
        </p:nvSpPr>
        <p:spPr>
          <a:xfrm>
            <a:off x="7601040" y="6460560"/>
            <a:ext cx="225144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dba90"/>
              </a:gs>
              <a:gs pos="100000">
                <a:srgbClr val="eeb98d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5" name="CustomShape 14"/>
          <p:cNvSpPr/>
          <p:nvPr/>
        </p:nvSpPr>
        <p:spPr>
          <a:xfrm rot="5400000">
            <a:off x="758448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cb587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6" name="CustomShape 15"/>
          <p:cNvSpPr/>
          <p:nvPr/>
        </p:nvSpPr>
        <p:spPr>
          <a:xfrm>
            <a:off x="8052120" y="646056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Crops Farming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167" name="CustomShape 16"/>
          <p:cNvSpPr/>
          <p:nvPr/>
        </p:nvSpPr>
        <p:spPr>
          <a:xfrm>
            <a:off x="9936360" y="6461280"/>
            <a:ext cx="2251440" cy="421560"/>
          </a:xfrm>
          <a:prstGeom prst="roundRect">
            <a:avLst>
              <a:gd name="adj" fmla="val 5000"/>
            </a:avLst>
          </a:prstGeom>
          <a:solidFill>
            <a:srgbClr val="e9a975"/>
          </a:soli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8" name="CustomShape 17"/>
          <p:cNvSpPr/>
          <p:nvPr/>
        </p:nvSpPr>
        <p:spPr>
          <a:xfrm rot="5400000">
            <a:off x="991872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f1cbab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9" name="CustomShape 18"/>
          <p:cNvSpPr/>
          <p:nvPr/>
        </p:nvSpPr>
        <p:spPr>
          <a:xfrm>
            <a:off x="10115640" y="643140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Conclusion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170" name="CustomShape 19"/>
          <p:cNvSpPr/>
          <p:nvPr/>
        </p:nvSpPr>
        <p:spPr>
          <a:xfrm>
            <a:off x="5343480" y="6416640"/>
            <a:ext cx="207756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Livestock Farming</a:t>
            </a:r>
            <a:endParaRPr b="0" lang="fr-FR" sz="17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1143000" y="2057400"/>
            <a:ext cx="9869400" cy="403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High-Yield Farming</a:t>
            </a:r>
            <a:endParaRPr b="0" lang="fr-FR" sz="2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Lower Food Prices</a:t>
            </a:r>
            <a:endParaRPr b="0" lang="fr-FR" sz="2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Poor Living Conditions for Livestock</a:t>
            </a:r>
            <a:endParaRPr b="0" lang="fr-FR" sz="2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Excessive Use of Fertilizers and Pesticides</a:t>
            </a:r>
            <a:endParaRPr b="0" lang="fr-FR" sz="2200" spc="-1" strike="noStrike">
              <a:latin typeface="Arial"/>
            </a:endParaRPr>
          </a:p>
        </p:txBody>
      </p:sp>
      <p:pic>
        <p:nvPicPr>
          <p:cNvPr id="172" name="Image 127" descr=""/>
          <p:cNvPicPr/>
          <p:nvPr/>
        </p:nvPicPr>
        <p:blipFill>
          <a:blip r:embed="rId1"/>
          <a:stretch/>
        </p:blipFill>
        <p:spPr>
          <a:xfrm>
            <a:off x="7560000" y="288000"/>
            <a:ext cx="1937520" cy="1652760"/>
          </a:xfrm>
          <a:prstGeom prst="rect">
            <a:avLst/>
          </a:prstGeom>
          <a:ln>
            <a:noFill/>
          </a:ln>
        </p:spPr>
      </p:pic>
      <p:sp>
        <p:nvSpPr>
          <p:cNvPr id="173" name="CustomShape 2"/>
          <p:cNvSpPr/>
          <p:nvPr/>
        </p:nvSpPr>
        <p:spPr>
          <a:xfrm>
            <a:off x="7703640" y="1944000"/>
            <a:ext cx="201312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Arial"/>
                <a:ea typeface="DejaVu Sans"/>
              </a:rPr>
              <a:t>http://etfdailynews.com/wp-content/uploads/2016/08/high-yield.png</a:t>
            </a:r>
            <a:endParaRPr b="0" lang="fr-FR" sz="800" spc="-1" strike="noStrike">
              <a:latin typeface="Arial"/>
            </a:endParaRPr>
          </a:p>
        </p:txBody>
      </p:sp>
      <p:pic>
        <p:nvPicPr>
          <p:cNvPr id="174" name="Image 129" descr=""/>
          <p:cNvPicPr/>
          <p:nvPr/>
        </p:nvPicPr>
        <p:blipFill>
          <a:blip r:embed="rId2"/>
          <a:stretch/>
        </p:blipFill>
        <p:spPr>
          <a:xfrm>
            <a:off x="9761400" y="2273400"/>
            <a:ext cx="1323360" cy="1323360"/>
          </a:xfrm>
          <a:prstGeom prst="rect">
            <a:avLst/>
          </a:prstGeom>
          <a:ln>
            <a:noFill/>
          </a:ln>
        </p:spPr>
      </p:pic>
      <p:sp>
        <p:nvSpPr>
          <p:cNvPr id="175" name="CustomShape 3"/>
          <p:cNvSpPr/>
          <p:nvPr/>
        </p:nvSpPr>
        <p:spPr>
          <a:xfrm>
            <a:off x="11088000" y="2376000"/>
            <a:ext cx="750240" cy="77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Arial"/>
                <a:ea typeface="DejaVu Sans"/>
              </a:rPr>
              <a:t>https://maxcdn.icons8.com/Share/icon/Ecommerce/low_price1600.png</a:t>
            </a:r>
            <a:endParaRPr b="0" lang="fr-FR" sz="800" spc="-1" strike="noStrike">
              <a:latin typeface="Arial"/>
            </a:endParaRPr>
          </a:p>
        </p:txBody>
      </p:sp>
      <p:pic>
        <p:nvPicPr>
          <p:cNvPr id="176" name="Image 131" descr=""/>
          <p:cNvPicPr/>
          <p:nvPr/>
        </p:nvPicPr>
        <p:blipFill>
          <a:blip r:embed="rId3"/>
          <a:stretch/>
        </p:blipFill>
        <p:spPr>
          <a:xfrm>
            <a:off x="7920000" y="4464000"/>
            <a:ext cx="3584880" cy="1652760"/>
          </a:xfrm>
          <a:prstGeom prst="rect">
            <a:avLst/>
          </a:prstGeom>
          <a:ln>
            <a:noFill/>
          </a:ln>
        </p:spPr>
      </p:pic>
      <p:sp>
        <p:nvSpPr>
          <p:cNvPr id="177" name="CustomShape 4"/>
          <p:cNvSpPr/>
          <p:nvPr/>
        </p:nvSpPr>
        <p:spPr>
          <a:xfrm>
            <a:off x="9000000" y="4032000"/>
            <a:ext cx="1884600" cy="43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https://www.china-chickencage.com/wp-content/uploads/Poultry-cage.jpg</a:t>
            </a:r>
            <a:endParaRPr b="0" lang="fr-FR" sz="800" spc="-1" strike="noStrike">
              <a:latin typeface="Arial"/>
            </a:endParaRPr>
          </a:p>
        </p:txBody>
      </p:sp>
      <p:pic>
        <p:nvPicPr>
          <p:cNvPr id="178" name="Image 133" descr=""/>
          <p:cNvPicPr/>
          <p:nvPr/>
        </p:nvPicPr>
        <p:blipFill>
          <a:blip r:embed="rId4"/>
          <a:stretch/>
        </p:blipFill>
        <p:spPr>
          <a:xfrm>
            <a:off x="1627200" y="4366800"/>
            <a:ext cx="1847160" cy="1847160"/>
          </a:xfrm>
          <a:prstGeom prst="rect">
            <a:avLst/>
          </a:prstGeom>
          <a:ln>
            <a:noFill/>
          </a:ln>
        </p:spPr>
      </p:pic>
      <p:sp>
        <p:nvSpPr>
          <p:cNvPr id="179" name="CustomShape 5"/>
          <p:cNvSpPr/>
          <p:nvPr/>
        </p:nvSpPr>
        <p:spPr>
          <a:xfrm>
            <a:off x="3666240" y="5779440"/>
            <a:ext cx="2175480" cy="43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Arial"/>
                <a:ea typeface="DejaVu Sans"/>
              </a:rPr>
              <a:t>http://www.lowes.com/projects/images/buying-guides/Lawn-Landscaping/fertilizer-buying-guide-inline-npk.jpg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180" name="CustomShape 6"/>
          <p:cNvSpPr/>
          <p:nvPr/>
        </p:nvSpPr>
        <p:spPr>
          <a:xfrm>
            <a:off x="180720" y="6460560"/>
            <a:ext cx="272520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0883f"/>
              </a:gs>
              <a:gs pos="100000">
                <a:srgbClr val="e3873a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1" name="CustomShape 7"/>
          <p:cNvSpPr/>
          <p:nvPr/>
        </p:nvSpPr>
        <p:spPr>
          <a:xfrm>
            <a:off x="691920" y="6460560"/>
            <a:ext cx="20293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Définition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182" name="CustomShape 8"/>
          <p:cNvSpPr/>
          <p:nvPr/>
        </p:nvSpPr>
        <p:spPr>
          <a:xfrm>
            <a:off x="2964240" y="6460560"/>
            <a:ext cx="225144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f2929"/>
              </a:gs>
              <a:gs pos="100000">
                <a:srgbClr val="a40000"/>
              </a:gs>
            </a:gsLst>
            <a:lin ang="360000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3" name="CustomShape 9"/>
          <p:cNvSpPr/>
          <p:nvPr/>
        </p:nvSpPr>
        <p:spPr>
          <a:xfrm rot="5400000">
            <a:off x="297396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0883f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4" name="CustomShape 10"/>
          <p:cNvSpPr/>
          <p:nvPr/>
        </p:nvSpPr>
        <p:spPr>
          <a:xfrm>
            <a:off x="3414960" y="646056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History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185" name="CustomShape 11"/>
          <p:cNvSpPr/>
          <p:nvPr/>
        </p:nvSpPr>
        <p:spPr>
          <a:xfrm>
            <a:off x="5343840" y="6460560"/>
            <a:ext cx="219420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9a975"/>
              </a:gs>
              <a:gs pos="100000">
                <a:srgbClr val="eba871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6" name="CustomShape 12"/>
          <p:cNvSpPr/>
          <p:nvPr/>
        </p:nvSpPr>
        <p:spPr>
          <a:xfrm rot="5400000">
            <a:off x="530784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69e63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7" name="CustomShape 13"/>
          <p:cNvSpPr/>
          <p:nvPr/>
        </p:nvSpPr>
        <p:spPr>
          <a:xfrm>
            <a:off x="5787720" y="6363720"/>
            <a:ext cx="163368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8" name="CustomShape 14"/>
          <p:cNvSpPr/>
          <p:nvPr/>
        </p:nvSpPr>
        <p:spPr>
          <a:xfrm>
            <a:off x="7601040" y="6460560"/>
            <a:ext cx="225144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dba90"/>
              </a:gs>
              <a:gs pos="100000">
                <a:srgbClr val="eeb98d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9" name="CustomShape 15"/>
          <p:cNvSpPr/>
          <p:nvPr/>
        </p:nvSpPr>
        <p:spPr>
          <a:xfrm rot="5400000">
            <a:off x="758448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cb587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0" name="CustomShape 16"/>
          <p:cNvSpPr/>
          <p:nvPr/>
        </p:nvSpPr>
        <p:spPr>
          <a:xfrm>
            <a:off x="8052120" y="646056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Crops Farming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191" name="CustomShape 17"/>
          <p:cNvSpPr/>
          <p:nvPr/>
        </p:nvSpPr>
        <p:spPr>
          <a:xfrm>
            <a:off x="9936360" y="6461280"/>
            <a:ext cx="2251440" cy="421560"/>
          </a:xfrm>
          <a:prstGeom prst="roundRect">
            <a:avLst>
              <a:gd name="adj" fmla="val 5000"/>
            </a:avLst>
          </a:prstGeom>
          <a:solidFill>
            <a:srgbClr val="e9a975"/>
          </a:soli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2" name="CustomShape 18"/>
          <p:cNvSpPr/>
          <p:nvPr/>
        </p:nvSpPr>
        <p:spPr>
          <a:xfrm rot="5400000">
            <a:off x="991872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f1cbab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3" name="CustomShape 19"/>
          <p:cNvSpPr/>
          <p:nvPr/>
        </p:nvSpPr>
        <p:spPr>
          <a:xfrm>
            <a:off x="10115640" y="643140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Conclusion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194" name="CustomShape 20"/>
          <p:cNvSpPr/>
          <p:nvPr/>
        </p:nvSpPr>
        <p:spPr>
          <a:xfrm>
            <a:off x="5343480" y="6416640"/>
            <a:ext cx="207756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Livestock Farming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195" name="CustomShape 21"/>
          <p:cNvSpPr/>
          <p:nvPr/>
        </p:nvSpPr>
        <p:spPr>
          <a:xfrm>
            <a:off x="1143000" y="609480"/>
            <a:ext cx="9871920" cy="13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4400" spc="-1" strike="noStrike">
                <a:solidFill>
                  <a:srgbClr val="db2323"/>
                </a:solidFill>
                <a:latin typeface="Corbel"/>
                <a:ea typeface="DejaVu Sans"/>
              </a:rPr>
              <a:t>Intensive farming ?</a:t>
            </a:r>
            <a:endParaRPr b="0" lang="fr-FR" sz="4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5787360" y="6432840"/>
            <a:ext cx="163368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7" name="CustomShape 2"/>
          <p:cNvSpPr/>
          <p:nvPr/>
        </p:nvSpPr>
        <p:spPr>
          <a:xfrm>
            <a:off x="1143000" y="2057400"/>
            <a:ext cx="9869400" cy="403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07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Lot of animals on a small area</a:t>
            </a:r>
            <a:endParaRPr b="0" lang="fr-FR" sz="2200" spc="-1" strike="noStrike">
              <a:latin typeface="Arial"/>
            </a:endParaRPr>
          </a:p>
          <a:p>
            <a:pPr marL="432000" indent="-3207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Often zero grazing</a:t>
            </a:r>
            <a:endParaRPr b="0" lang="fr-FR" sz="2200" spc="-1" strike="noStrike">
              <a:latin typeface="Arial"/>
            </a:endParaRPr>
          </a:p>
          <a:p>
            <a:pPr marL="432000" indent="-3207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Feedlots</a:t>
            </a:r>
            <a:endParaRPr b="0" lang="fr-FR" sz="2200" spc="-1" strike="noStrike">
              <a:latin typeface="Arial"/>
            </a:endParaRPr>
          </a:p>
          <a:p>
            <a:pPr marL="432000" indent="-3207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Cheaper products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1143000" y="609480"/>
            <a:ext cx="9871920" cy="13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db2323"/>
                </a:solidFill>
                <a:latin typeface="Corbel"/>
                <a:ea typeface="DejaVu Sans"/>
              </a:rPr>
              <a:t>II- Intensive livestock farming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99" name="CustomShape 4"/>
          <p:cNvSpPr/>
          <p:nvPr/>
        </p:nvSpPr>
        <p:spPr>
          <a:xfrm>
            <a:off x="6768000" y="1805760"/>
            <a:ext cx="165276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Animal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---------- = ⇗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Area 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00" name="Image 155" descr=""/>
          <p:cNvPicPr/>
          <p:nvPr/>
        </p:nvPicPr>
        <p:blipFill>
          <a:blip r:embed="rId1"/>
          <a:stretch/>
        </p:blipFill>
        <p:spPr>
          <a:xfrm>
            <a:off x="8451000" y="2360160"/>
            <a:ext cx="2417760" cy="1812600"/>
          </a:xfrm>
          <a:prstGeom prst="rect">
            <a:avLst/>
          </a:prstGeom>
          <a:ln>
            <a:noFill/>
          </a:ln>
        </p:spPr>
      </p:pic>
      <p:sp>
        <p:nvSpPr>
          <p:cNvPr id="201" name="CustomShape 5"/>
          <p:cNvSpPr/>
          <p:nvPr/>
        </p:nvSpPr>
        <p:spPr>
          <a:xfrm>
            <a:off x="8698320" y="4174200"/>
            <a:ext cx="2098440" cy="43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Arial"/>
                <a:ea typeface="DejaVu Sans"/>
              </a:rPr>
              <a:t>http://vincenttractors.co.uk/wp-content/uploads/2015/07/Cows-zero-grazing.jpg</a:t>
            </a:r>
            <a:endParaRPr b="0" lang="fr-FR" sz="800" spc="-1" strike="noStrike">
              <a:latin typeface="Arial"/>
            </a:endParaRPr>
          </a:p>
        </p:txBody>
      </p:sp>
      <p:pic>
        <p:nvPicPr>
          <p:cNvPr id="202" name="Image 157" descr=""/>
          <p:cNvPicPr/>
          <p:nvPr/>
        </p:nvPicPr>
        <p:blipFill>
          <a:blip r:embed="rId2"/>
          <a:stretch/>
        </p:blipFill>
        <p:spPr>
          <a:xfrm>
            <a:off x="4939560" y="4062240"/>
            <a:ext cx="2689200" cy="1766520"/>
          </a:xfrm>
          <a:prstGeom prst="rect">
            <a:avLst/>
          </a:prstGeom>
          <a:ln>
            <a:noFill/>
          </a:ln>
        </p:spPr>
      </p:pic>
      <p:sp>
        <p:nvSpPr>
          <p:cNvPr id="203" name="CustomShape 6"/>
          <p:cNvSpPr/>
          <p:nvPr/>
        </p:nvSpPr>
        <p:spPr>
          <a:xfrm>
            <a:off x="4870800" y="5845320"/>
            <a:ext cx="275796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Arial"/>
                <a:ea typeface="DejaVu Sans"/>
              </a:rPr>
              <a:t>http://pixdaus.com/files/items/pics/4/25/299425_d9a83cab2ffce4d1a2056560f12eb60b_large.jpg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204" name="CustomShape 7"/>
          <p:cNvSpPr/>
          <p:nvPr/>
        </p:nvSpPr>
        <p:spPr>
          <a:xfrm>
            <a:off x="180720" y="6460560"/>
            <a:ext cx="272520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0883f"/>
              </a:gs>
              <a:gs pos="100000">
                <a:srgbClr val="e3873a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5" name="CustomShape 8"/>
          <p:cNvSpPr/>
          <p:nvPr/>
        </p:nvSpPr>
        <p:spPr>
          <a:xfrm>
            <a:off x="691920" y="6460560"/>
            <a:ext cx="20293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Définition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206" name="CustomShape 9"/>
          <p:cNvSpPr/>
          <p:nvPr/>
        </p:nvSpPr>
        <p:spPr>
          <a:xfrm>
            <a:off x="2964240" y="6460560"/>
            <a:ext cx="225144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4995a"/>
              </a:gs>
              <a:gs pos="100000">
                <a:srgbClr val="e69956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7" name="CustomShape 10"/>
          <p:cNvSpPr/>
          <p:nvPr/>
        </p:nvSpPr>
        <p:spPr>
          <a:xfrm rot="5400000">
            <a:off x="297396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0883f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8" name="CustomShape 11"/>
          <p:cNvSpPr/>
          <p:nvPr/>
        </p:nvSpPr>
        <p:spPr>
          <a:xfrm>
            <a:off x="3414960" y="646056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History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209" name="CustomShape 12"/>
          <p:cNvSpPr/>
          <p:nvPr/>
        </p:nvSpPr>
        <p:spPr>
          <a:xfrm>
            <a:off x="5343840" y="6460560"/>
            <a:ext cx="219420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f2929"/>
              </a:gs>
              <a:gs pos="100000">
                <a:srgbClr val="a40000"/>
              </a:gs>
            </a:gsLst>
            <a:lin ang="360000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0" name="CustomShape 13"/>
          <p:cNvSpPr/>
          <p:nvPr/>
        </p:nvSpPr>
        <p:spPr>
          <a:xfrm rot="5400000">
            <a:off x="530784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69e63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1" name="CustomShape 14"/>
          <p:cNvSpPr/>
          <p:nvPr/>
        </p:nvSpPr>
        <p:spPr>
          <a:xfrm>
            <a:off x="5787720" y="6363720"/>
            <a:ext cx="163368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2" name="CustomShape 15"/>
          <p:cNvSpPr/>
          <p:nvPr/>
        </p:nvSpPr>
        <p:spPr>
          <a:xfrm>
            <a:off x="7601040" y="6460560"/>
            <a:ext cx="225144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dba90"/>
              </a:gs>
              <a:gs pos="100000">
                <a:srgbClr val="eeb98d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3" name="CustomShape 16"/>
          <p:cNvSpPr/>
          <p:nvPr/>
        </p:nvSpPr>
        <p:spPr>
          <a:xfrm rot="5400000">
            <a:off x="758448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cb587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4" name="CustomShape 17"/>
          <p:cNvSpPr/>
          <p:nvPr/>
        </p:nvSpPr>
        <p:spPr>
          <a:xfrm>
            <a:off x="8052120" y="646056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Crops Farming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215" name="CustomShape 18"/>
          <p:cNvSpPr/>
          <p:nvPr/>
        </p:nvSpPr>
        <p:spPr>
          <a:xfrm>
            <a:off x="9936360" y="6461280"/>
            <a:ext cx="2251440" cy="421560"/>
          </a:xfrm>
          <a:prstGeom prst="roundRect">
            <a:avLst>
              <a:gd name="adj" fmla="val 5000"/>
            </a:avLst>
          </a:prstGeom>
          <a:solidFill>
            <a:srgbClr val="e9a975"/>
          </a:soli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6" name="CustomShape 19"/>
          <p:cNvSpPr/>
          <p:nvPr/>
        </p:nvSpPr>
        <p:spPr>
          <a:xfrm rot="5400000">
            <a:off x="991872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f1cbab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7" name="CustomShape 20"/>
          <p:cNvSpPr/>
          <p:nvPr/>
        </p:nvSpPr>
        <p:spPr>
          <a:xfrm>
            <a:off x="10115640" y="643140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Conclusion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218" name="CustomShape 21"/>
          <p:cNvSpPr/>
          <p:nvPr/>
        </p:nvSpPr>
        <p:spPr>
          <a:xfrm>
            <a:off x="5343480" y="6416640"/>
            <a:ext cx="207756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Livestock Farming</a:t>
            </a:r>
            <a:endParaRPr b="0" lang="fr-FR" sz="17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143000" y="2057400"/>
            <a:ext cx="9869400" cy="403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2"/>
          <p:cNvSpPr/>
          <p:nvPr/>
        </p:nvSpPr>
        <p:spPr>
          <a:xfrm>
            <a:off x="1143000" y="609480"/>
            <a:ext cx="9871920" cy="13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db2323"/>
                </a:solidFill>
                <a:latin typeface="Corbel"/>
                <a:ea typeface="DejaVu Sans"/>
              </a:rPr>
              <a:t>II- Intensive livestock farming</a:t>
            </a:r>
            <a:endParaRPr b="0" lang="fr-FR" sz="4400" spc="-1" strike="noStrike">
              <a:latin typeface="Arial"/>
            </a:endParaRPr>
          </a:p>
        </p:txBody>
      </p:sp>
      <p:graphicFrame>
        <p:nvGraphicFramePr>
          <p:cNvPr id="221" name="Graphique 176"/>
          <p:cNvGraphicFramePr/>
          <p:nvPr/>
        </p:nvGraphicFramePr>
        <p:xfrm>
          <a:off x="2736000" y="2057400"/>
          <a:ext cx="6962760" cy="391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22" name="CustomShape 3"/>
          <p:cNvSpPr/>
          <p:nvPr/>
        </p:nvSpPr>
        <p:spPr>
          <a:xfrm>
            <a:off x="180720" y="6460560"/>
            <a:ext cx="272520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0883f"/>
              </a:gs>
              <a:gs pos="100000">
                <a:srgbClr val="e3873a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3" name="CustomShape 4"/>
          <p:cNvSpPr/>
          <p:nvPr/>
        </p:nvSpPr>
        <p:spPr>
          <a:xfrm>
            <a:off x="691920" y="6460560"/>
            <a:ext cx="20293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Définition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224" name="CustomShape 5"/>
          <p:cNvSpPr/>
          <p:nvPr/>
        </p:nvSpPr>
        <p:spPr>
          <a:xfrm>
            <a:off x="2964240" y="6460560"/>
            <a:ext cx="225144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4995a"/>
              </a:gs>
              <a:gs pos="100000">
                <a:srgbClr val="e69956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5" name="CustomShape 6"/>
          <p:cNvSpPr/>
          <p:nvPr/>
        </p:nvSpPr>
        <p:spPr>
          <a:xfrm rot="5400000">
            <a:off x="297396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0883f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6" name="CustomShape 7"/>
          <p:cNvSpPr/>
          <p:nvPr/>
        </p:nvSpPr>
        <p:spPr>
          <a:xfrm>
            <a:off x="3414960" y="646056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History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227" name="CustomShape 8"/>
          <p:cNvSpPr/>
          <p:nvPr/>
        </p:nvSpPr>
        <p:spPr>
          <a:xfrm>
            <a:off x="5343840" y="6460560"/>
            <a:ext cx="219420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f2929"/>
              </a:gs>
              <a:gs pos="100000">
                <a:srgbClr val="a40000"/>
              </a:gs>
            </a:gsLst>
            <a:lin ang="360000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8" name="CustomShape 9"/>
          <p:cNvSpPr/>
          <p:nvPr/>
        </p:nvSpPr>
        <p:spPr>
          <a:xfrm rot="5400000">
            <a:off x="530784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69e63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9" name="CustomShape 10"/>
          <p:cNvSpPr/>
          <p:nvPr/>
        </p:nvSpPr>
        <p:spPr>
          <a:xfrm>
            <a:off x="7601040" y="6460560"/>
            <a:ext cx="225144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dba90"/>
              </a:gs>
              <a:gs pos="100000">
                <a:srgbClr val="eeb98d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0" name="CustomShape 11"/>
          <p:cNvSpPr/>
          <p:nvPr/>
        </p:nvSpPr>
        <p:spPr>
          <a:xfrm rot="5400000">
            <a:off x="758448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cb587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1" name="CustomShape 12"/>
          <p:cNvSpPr/>
          <p:nvPr/>
        </p:nvSpPr>
        <p:spPr>
          <a:xfrm>
            <a:off x="8052120" y="646056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Crops Farming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232" name="CustomShape 13"/>
          <p:cNvSpPr/>
          <p:nvPr/>
        </p:nvSpPr>
        <p:spPr>
          <a:xfrm>
            <a:off x="9975960" y="6460560"/>
            <a:ext cx="2251440" cy="421560"/>
          </a:xfrm>
          <a:prstGeom prst="roundRect">
            <a:avLst>
              <a:gd name="adj" fmla="val 5000"/>
            </a:avLst>
          </a:prstGeom>
          <a:solidFill>
            <a:srgbClr val="e9a975"/>
          </a:soli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3" name="CustomShape 14"/>
          <p:cNvSpPr/>
          <p:nvPr/>
        </p:nvSpPr>
        <p:spPr>
          <a:xfrm rot="5400000">
            <a:off x="9918720" y="665604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f1cbab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4" name="CustomShape 15"/>
          <p:cNvSpPr/>
          <p:nvPr/>
        </p:nvSpPr>
        <p:spPr>
          <a:xfrm>
            <a:off x="10515240" y="646056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Conclusion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235" name="CustomShape 16"/>
          <p:cNvSpPr/>
          <p:nvPr/>
        </p:nvSpPr>
        <p:spPr>
          <a:xfrm>
            <a:off x="5343840" y="6463440"/>
            <a:ext cx="207756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Livestock Farming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236" name="CustomShape 17"/>
          <p:cNvSpPr/>
          <p:nvPr/>
        </p:nvSpPr>
        <p:spPr>
          <a:xfrm>
            <a:off x="7920000" y="5184000"/>
            <a:ext cx="1511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FaoStats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1143000" y="609480"/>
            <a:ext cx="9871920" cy="13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db2323"/>
                </a:solidFill>
                <a:latin typeface="Corbel"/>
                <a:ea typeface="DejaVu Sans"/>
              </a:rPr>
              <a:t>New Zealand milk production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238" name="Image 193" descr=""/>
          <p:cNvPicPr/>
          <p:nvPr/>
        </p:nvPicPr>
        <p:blipFill>
          <a:blip r:embed="rId1"/>
          <a:stretch/>
        </p:blipFill>
        <p:spPr>
          <a:xfrm>
            <a:off x="5976000" y="1782360"/>
            <a:ext cx="5974200" cy="4480200"/>
          </a:xfrm>
          <a:prstGeom prst="rect">
            <a:avLst/>
          </a:prstGeom>
          <a:ln>
            <a:noFill/>
          </a:ln>
        </p:spPr>
      </p:pic>
      <p:sp>
        <p:nvSpPr>
          <p:cNvPr id="239" name="CustomShape 2"/>
          <p:cNvSpPr/>
          <p:nvPr/>
        </p:nvSpPr>
        <p:spPr>
          <a:xfrm>
            <a:off x="1143000" y="2057400"/>
            <a:ext cx="9869400" cy="403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400"/>
              </a:spcBef>
            </a:pPr>
            <a:r>
              <a:rPr b="0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→ </a:t>
            </a:r>
            <a:r>
              <a:rPr b="0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9 331 000 heads of cattle in 2014 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→ </a:t>
            </a:r>
            <a:r>
              <a:rPr b="0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Pasture all year long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00"/>
              </a:spcBef>
            </a:pPr>
            <a:r>
              <a:rPr b="0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→ </a:t>
            </a:r>
            <a:r>
              <a:rPr b="0" lang="fr-FR" sz="2200" spc="-1" strike="noStrike">
                <a:solidFill>
                  <a:srgbClr val="000000"/>
                </a:solidFill>
                <a:latin typeface="Corbel"/>
                <a:ea typeface="DejaVu Sans"/>
              </a:rPr>
              <a:t>3000 L of water = 1 L of milk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00"/>
              </a:spcBef>
            </a:pPr>
            <a:endParaRPr b="0" lang="fr-FR" sz="2200" spc="-1" strike="noStrike">
              <a:latin typeface="Arial"/>
            </a:endParaRPr>
          </a:p>
        </p:txBody>
      </p:sp>
      <p:pic>
        <p:nvPicPr>
          <p:cNvPr id="240" name="Image 195" descr=""/>
          <p:cNvPicPr/>
          <p:nvPr/>
        </p:nvPicPr>
        <p:blipFill>
          <a:blip r:embed="rId2"/>
          <a:stretch/>
        </p:blipFill>
        <p:spPr>
          <a:xfrm>
            <a:off x="1356480" y="3855240"/>
            <a:ext cx="2529720" cy="1686960"/>
          </a:xfrm>
          <a:prstGeom prst="rect">
            <a:avLst/>
          </a:prstGeom>
          <a:ln>
            <a:noFill/>
          </a:ln>
        </p:spPr>
      </p:pic>
      <p:sp>
        <p:nvSpPr>
          <p:cNvPr id="241" name="CustomShape 3"/>
          <p:cNvSpPr/>
          <p:nvPr/>
        </p:nvSpPr>
        <p:spPr>
          <a:xfrm>
            <a:off x="1368000" y="5616000"/>
            <a:ext cx="233100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Arial"/>
                <a:ea typeface="DejaVu Sans"/>
              </a:rPr>
              <a:t>http://www.farmersjournal.ie/WEBFILES/000/248/278/615595-248278.jpg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181080" y="6473520"/>
            <a:ext cx="272520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0883f"/>
              </a:gs>
              <a:gs pos="100000">
                <a:srgbClr val="e3873a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43" name="CustomShape 5"/>
          <p:cNvSpPr/>
          <p:nvPr/>
        </p:nvSpPr>
        <p:spPr>
          <a:xfrm>
            <a:off x="692280" y="6473520"/>
            <a:ext cx="20293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Définition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244" name="CustomShape 6"/>
          <p:cNvSpPr/>
          <p:nvPr/>
        </p:nvSpPr>
        <p:spPr>
          <a:xfrm>
            <a:off x="2964600" y="6473520"/>
            <a:ext cx="225144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4995a"/>
              </a:gs>
              <a:gs pos="100000">
                <a:srgbClr val="e69956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45" name="CustomShape 7"/>
          <p:cNvSpPr/>
          <p:nvPr/>
        </p:nvSpPr>
        <p:spPr>
          <a:xfrm rot="5400000">
            <a:off x="2974320" y="666900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0883f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46" name="CustomShape 8"/>
          <p:cNvSpPr/>
          <p:nvPr/>
        </p:nvSpPr>
        <p:spPr>
          <a:xfrm>
            <a:off x="3415320" y="647352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History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247" name="CustomShape 9"/>
          <p:cNvSpPr/>
          <p:nvPr/>
        </p:nvSpPr>
        <p:spPr>
          <a:xfrm>
            <a:off x="5344200" y="6473520"/>
            <a:ext cx="219420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f2929"/>
              </a:gs>
              <a:gs pos="100000">
                <a:srgbClr val="a40000"/>
              </a:gs>
            </a:gsLst>
            <a:lin ang="360000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48" name="CustomShape 10"/>
          <p:cNvSpPr/>
          <p:nvPr/>
        </p:nvSpPr>
        <p:spPr>
          <a:xfrm rot="5400000">
            <a:off x="5308200" y="666900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69e63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49" name="CustomShape 11"/>
          <p:cNvSpPr/>
          <p:nvPr/>
        </p:nvSpPr>
        <p:spPr>
          <a:xfrm>
            <a:off x="7601400" y="6473520"/>
            <a:ext cx="2251440" cy="421560"/>
          </a:xfrm>
          <a:prstGeom prst="roundRect">
            <a:avLst>
              <a:gd name="adj" fmla="val 5000"/>
            </a:avLst>
          </a:prstGeom>
          <a:gradFill>
            <a:gsLst>
              <a:gs pos="0">
                <a:srgbClr val="edba90"/>
              </a:gs>
              <a:gs pos="100000">
                <a:srgbClr val="eeb98d"/>
              </a:gs>
            </a:gsLst>
            <a:lin ang="0"/>
          </a:gra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0" name="CustomShape 12"/>
          <p:cNvSpPr/>
          <p:nvPr/>
        </p:nvSpPr>
        <p:spPr>
          <a:xfrm rot="5400000">
            <a:off x="7584840" y="666900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ecb587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1" name="CustomShape 13"/>
          <p:cNvSpPr/>
          <p:nvPr/>
        </p:nvSpPr>
        <p:spPr>
          <a:xfrm>
            <a:off x="8052480" y="647352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Crops Farming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252" name="CustomShape 14"/>
          <p:cNvSpPr/>
          <p:nvPr/>
        </p:nvSpPr>
        <p:spPr>
          <a:xfrm>
            <a:off x="9936720" y="6474240"/>
            <a:ext cx="2251440" cy="421560"/>
          </a:xfrm>
          <a:prstGeom prst="roundRect">
            <a:avLst>
              <a:gd name="adj" fmla="val 5000"/>
            </a:avLst>
          </a:prstGeom>
          <a:solidFill>
            <a:srgbClr val="e9a975"/>
          </a:solidFill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3" name="CustomShape 15"/>
          <p:cNvSpPr/>
          <p:nvPr/>
        </p:nvSpPr>
        <p:spPr>
          <a:xfrm rot="5400000">
            <a:off x="9919080" y="6669000"/>
            <a:ext cx="59040" cy="334800"/>
          </a:xfrm>
          <a:prstGeom prst="flowChartExtract">
            <a:avLst/>
          </a:prstGeom>
          <a:solidFill>
            <a:srgbClr val="ffffff"/>
          </a:solidFill>
          <a:ln w="9360">
            <a:solidFill>
              <a:srgbClr val="f1cbab"/>
            </a:solidFill>
            <a:round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4" name="CustomShape 16"/>
          <p:cNvSpPr/>
          <p:nvPr/>
        </p:nvSpPr>
        <p:spPr>
          <a:xfrm>
            <a:off x="10116000" y="6444360"/>
            <a:ext cx="167652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Conclusion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255" name="CustomShape 17"/>
          <p:cNvSpPr/>
          <p:nvPr/>
        </p:nvSpPr>
        <p:spPr>
          <a:xfrm>
            <a:off x="5343840" y="6429600"/>
            <a:ext cx="2077560" cy="42156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58320" bIns="0"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b="0" lang="fr-FR" sz="1700" spc="-1" strike="noStrike">
                <a:solidFill>
                  <a:srgbClr val="ffffff"/>
                </a:solidFill>
                <a:latin typeface="Corbel"/>
                <a:ea typeface="DejaVu Sans"/>
              </a:rPr>
              <a:t>Livestock Farming</a:t>
            </a:r>
            <a:endParaRPr b="0" lang="fr-FR" sz="17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361</TotalTime>
  <Application>LibreOffice/5.4.4.2$Linux_X86_64 LibreOffice_project/40m0$Build-2</Application>
  <Words>415</Words>
  <Paragraphs>160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2018-01-30T20:58:19Z</dcterms:created>
  <dc:creator>Léo Leclerre</dc:creator>
  <dc:description/>
  <dc:language>fr-FR</dc:language>
  <cp:lastModifiedBy/>
  <dcterms:modified xsi:type="dcterms:W3CDTF">2018-02-05T12:42:50Z</dcterms:modified>
  <cp:revision>39</cp:revision>
  <dc:subject/>
  <dc:title>Industrial farming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  <property fmtid="{D5CDD505-2E9C-101B-9397-08002B2CF9AE}" pid="12" name="Tfs.IsStoryboard">
    <vt:bool>1</vt:bool>
  </property>
</Properties>
</file>